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9"/>
  </p:notesMasterIdLst>
  <p:sldIdLst>
    <p:sldId id="256" r:id="rId2"/>
    <p:sldId id="273" r:id="rId3"/>
    <p:sldId id="257" r:id="rId4"/>
    <p:sldId id="258" r:id="rId5"/>
    <p:sldId id="272" r:id="rId6"/>
    <p:sldId id="274" r:id="rId7"/>
    <p:sldId id="264" r:id="rId8"/>
    <p:sldId id="265" r:id="rId9"/>
    <p:sldId id="266" r:id="rId10"/>
    <p:sldId id="261" r:id="rId11"/>
    <p:sldId id="263" r:id="rId12"/>
    <p:sldId id="267" r:id="rId13"/>
    <p:sldId id="262" r:id="rId14"/>
    <p:sldId id="268" r:id="rId15"/>
    <p:sldId id="271" r:id="rId16"/>
    <p:sldId id="269" r:id="rId17"/>
    <p:sldId id="270" r:id="rId18"/>
  </p:sldIdLst>
  <p:sldSz cx="18288000" cy="10287000"/>
  <p:notesSz cx="6858000" cy="9144000"/>
  <p:embeddedFontLst>
    <p:embeddedFont>
      <p:font typeface="Heebo Bold" pitchFamily="2" charset="-79"/>
      <p:regular r:id="rId20"/>
      <p:bold r:id="rId21"/>
    </p:embeddedFont>
    <p:embeddedFont>
      <p:font typeface="Helios Extended Bold" panose="02000805050000020004" pitchFamily="2" charset="0"/>
      <p:regular r:id="rId22"/>
      <p:bold r:id="rId23"/>
    </p:embeddedFont>
    <p:embeddedFont>
      <p:font typeface="Lato" panose="020F0502020204030203" pitchFamily="34" charset="0"/>
      <p:regular r:id="rId24"/>
      <p:bold r:id="rId25"/>
      <p:italic r:id="rId26"/>
      <p:boldItalic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759" autoAdjust="0"/>
    <p:restoredTop sz="67707" autoAdjust="0"/>
  </p:normalViewPr>
  <p:slideViewPr>
    <p:cSldViewPr>
      <p:cViewPr varScale="1">
        <p:scale>
          <a:sx n="52" d="100"/>
          <a:sy n="52" d="100"/>
        </p:scale>
        <p:origin x="2536" y="20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font" Target="fonts/font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notesMaster" Target="notesMasters/notesMaster1.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2B1821B-3677-3D48-9432-9CAF8ECAA70F}" type="datetimeFigureOut">
              <a:rPr lang="en-IL" smtClean="0"/>
              <a:t>21/09/2024</a:t>
            </a:fld>
            <a:endParaRPr lang="en-I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E32E40F-7AA4-DC4D-A128-076F39A53526}" type="slidenum">
              <a:rPr lang="en-IL" smtClean="0"/>
              <a:t>‹#›</a:t>
            </a:fld>
            <a:endParaRPr lang="en-IL"/>
          </a:p>
        </p:txBody>
      </p:sp>
    </p:spTree>
    <p:extLst>
      <p:ext uri="{BB962C8B-B14F-4D97-AF65-F5344CB8AC3E}">
        <p14:creationId xmlns:p14="http://schemas.microsoft.com/office/powerpoint/2010/main" val="38277846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Good morning/afternoon, everyone. </a:t>
            </a:r>
          </a:p>
          <a:p>
            <a:endParaRPr lang="he-IL" dirty="0"/>
          </a:p>
          <a:p>
            <a:r>
              <a:rPr lang="en-US" dirty="0"/>
              <a:t>I'm Maayan Avittan (and I'm Mor Shmuel)</a:t>
            </a:r>
          </a:p>
          <a:p>
            <a:r>
              <a:rPr lang="en-US" dirty="0"/>
              <a:t>And today, we will be presenting our Capstone Project on </a:t>
            </a:r>
            <a:r>
              <a:rPr lang="en-US" i="1" dirty="0"/>
              <a:t>Gender-Based Analysis of Biological Pathways in Gene Expression</a:t>
            </a:r>
            <a:r>
              <a:rPr lang="en-US" dirty="0"/>
              <a:t>.</a:t>
            </a:r>
          </a:p>
          <a:p>
            <a:endParaRPr lang="en-US" dirty="0"/>
          </a:p>
          <a:p>
            <a:r>
              <a:rPr lang="en-US" dirty="0"/>
              <a:t>This research aims to uncover how gender differences influence gene expression, it is centered around the biological pathways that differ in gene expression between males and females.</a:t>
            </a:r>
          </a:p>
          <a:p>
            <a:endParaRPr lang="en-US" dirty="0"/>
          </a:p>
          <a:p>
            <a:r>
              <a:rPr lang="en-US" dirty="0"/>
              <a:t>this project is under the supervision of Gur Arye Yehuda.</a:t>
            </a:r>
            <a:endParaRPr lang="en-IL" dirty="0"/>
          </a:p>
        </p:txBody>
      </p:sp>
      <p:sp>
        <p:nvSpPr>
          <p:cNvPr id="4" name="Slide Number Placeholder 3"/>
          <p:cNvSpPr>
            <a:spLocks noGrp="1"/>
          </p:cNvSpPr>
          <p:nvPr>
            <p:ph type="sldNum" sz="quarter" idx="5"/>
          </p:nvPr>
        </p:nvSpPr>
        <p:spPr/>
        <p:txBody>
          <a:bodyPr/>
          <a:lstStyle/>
          <a:p>
            <a:fld id="{2E32E40F-7AA4-DC4D-A128-076F39A53526}" type="slidenum">
              <a:rPr lang="en-IL" smtClean="0"/>
              <a:t>1</a:t>
            </a:fld>
            <a:endParaRPr lang="en-IL"/>
          </a:p>
        </p:txBody>
      </p:sp>
    </p:spTree>
    <p:extLst>
      <p:ext uri="{BB962C8B-B14F-4D97-AF65-F5344CB8AC3E}">
        <p14:creationId xmlns:p14="http://schemas.microsoft.com/office/powerpoint/2010/main" val="36347079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en-US" sz="1800" b="0" i="0" u="none" strike="noStrike" dirty="0">
                <a:solidFill>
                  <a:srgbClr val="000000"/>
                </a:solidFill>
                <a:effectLst/>
                <a:latin typeface="Arial" panose="020B0604020202020204" pitchFamily="34" charset="0"/>
              </a:rPr>
              <a:t>To analyze the gene expression data, we used </a:t>
            </a:r>
            <a:r>
              <a:rPr lang="en-US" sz="1800" b="1" i="0" u="none" strike="noStrike" dirty="0">
                <a:solidFill>
                  <a:srgbClr val="000000"/>
                </a:solidFill>
                <a:effectLst/>
                <a:latin typeface="Arial" panose="020B0604020202020204" pitchFamily="34" charset="0"/>
              </a:rPr>
              <a:t>WGCNA</a:t>
            </a:r>
            <a:r>
              <a:rPr lang="en-US" sz="1800" b="0" i="0" u="none" strike="noStrike" dirty="0">
                <a:solidFill>
                  <a:srgbClr val="000000"/>
                </a:solidFill>
                <a:effectLst/>
                <a:latin typeface="Arial" panose="020B0604020202020204" pitchFamily="34" charset="0"/>
              </a:rPr>
              <a:t>, which is a technique to identify clusters of co-expressed genes. The idea is to group together genes that have similar expression patterns.</a:t>
            </a:r>
          </a:p>
          <a:p>
            <a:pPr rtl="0">
              <a:spcBef>
                <a:spcPts val="0"/>
              </a:spcBef>
              <a:spcAft>
                <a:spcPts val="0"/>
              </a:spcAft>
            </a:pPr>
            <a:br>
              <a:rPr lang="en-US" sz="2800" b="0" dirty="0">
                <a:effectLst/>
              </a:rPr>
            </a:br>
            <a:r>
              <a:rPr lang="en-US" sz="1800" b="0" i="0" u="none" strike="noStrike" dirty="0">
                <a:solidFill>
                  <a:srgbClr val="000000"/>
                </a:solidFill>
                <a:effectLst/>
                <a:latin typeface="Arial" panose="020B0604020202020204" pitchFamily="34" charset="0"/>
              </a:rPr>
              <a:t>We will start by analyzing </a:t>
            </a:r>
            <a:r>
              <a:rPr lang="en-US" sz="1800" b="1" i="0" u="none" strike="noStrike" dirty="0">
                <a:solidFill>
                  <a:srgbClr val="000000"/>
                </a:solidFill>
                <a:effectLst/>
                <a:latin typeface="Arial" panose="020B0604020202020204" pitchFamily="34" charset="0"/>
              </a:rPr>
              <a:t>gene expression levels</a:t>
            </a:r>
            <a:r>
              <a:rPr lang="en-US" sz="1800" b="0" i="0" u="none" strike="noStrike" dirty="0">
                <a:solidFill>
                  <a:srgbClr val="000000"/>
                </a:solidFill>
                <a:effectLst/>
                <a:latin typeface="Arial" panose="020B0604020202020204" pitchFamily="34" charset="0"/>
              </a:rPr>
              <a:t> across tissues. This data helps us see how genes are behaving—if they are active or inactive.</a:t>
            </a:r>
          </a:p>
          <a:p>
            <a:pPr rtl="0">
              <a:spcBef>
                <a:spcPts val="0"/>
              </a:spcBef>
              <a:spcAft>
                <a:spcPts val="0"/>
              </a:spcAft>
            </a:pPr>
            <a:endParaRPr lang="en-US" sz="2800" b="0"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Using these expression levels, we will create a </a:t>
            </a:r>
            <a:r>
              <a:rPr lang="en-US" sz="1800" b="1" i="0" u="none" strike="noStrike" dirty="0">
                <a:solidFill>
                  <a:srgbClr val="000000"/>
                </a:solidFill>
                <a:effectLst/>
                <a:latin typeface="Arial" panose="020B0604020202020204" pitchFamily="34" charset="0"/>
              </a:rPr>
              <a:t>gene-gene similarity network</a:t>
            </a:r>
            <a:r>
              <a:rPr lang="en-US" sz="1800" b="0" i="0" u="none" strike="noStrike" dirty="0">
                <a:solidFill>
                  <a:srgbClr val="000000"/>
                </a:solidFill>
                <a:effectLst/>
                <a:latin typeface="Arial" panose="020B0604020202020204" pitchFamily="34" charset="0"/>
              </a:rPr>
              <a:t> which show us how similar the expression patterns of different genes are. </a:t>
            </a:r>
          </a:p>
          <a:p>
            <a:pPr rtl="0">
              <a:spcBef>
                <a:spcPts val="0"/>
              </a:spcBef>
              <a:spcAft>
                <a:spcPts val="0"/>
              </a:spcAft>
            </a:pPr>
            <a:endParaRPr lang="en-US" sz="1800" b="0" i="0" u="none" strike="noStrike" dirty="0">
              <a:solidFill>
                <a:srgbClr val="000000"/>
              </a:solidFill>
              <a:effectLst/>
              <a:latin typeface="Arial" panose="020B0604020202020204" pitchFamily="34" charset="0"/>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In this network, we then identify clusters (modules) of </a:t>
            </a:r>
            <a:r>
              <a:rPr lang="en-US" sz="1800" b="1" i="0" u="none" strike="noStrike" dirty="0">
                <a:solidFill>
                  <a:srgbClr val="000000"/>
                </a:solidFill>
                <a:effectLst/>
                <a:latin typeface="Arial" panose="020B0604020202020204" pitchFamily="34" charset="0"/>
              </a:rPr>
              <a:t>co-expressed genes</a:t>
            </a:r>
            <a:r>
              <a:rPr lang="en-US" sz="1800" b="0" i="0" u="none" strike="noStrike" dirty="0">
                <a:solidFill>
                  <a:srgbClr val="000000"/>
                </a:solidFill>
                <a:effectLst/>
                <a:latin typeface="Arial" panose="020B0604020202020204" pitchFamily="34" charset="0"/>
              </a:rPr>
              <a:t>. These modules give us insight into which genes work together in specific biological pathways.</a:t>
            </a:r>
            <a:endParaRPr lang="en-US" sz="2800" b="0" dirty="0">
              <a:effectLst/>
            </a:endParaRPr>
          </a:p>
          <a:p>
            <a:br>
              <a:rPr lang="en-US" sz="2800" b="0" dirty="0">
                <a:effectLst/>
              </a:rPr>
            </a:br>
            <a:r>
              <a:rPr lang="en-US" sz="1800" b="0" i="0" u="none" strike="noStrike" dirty="0">
                <a:solidFill>
                  <a:srgbClr val="000000"/>
                </a:solidFill>
                <a:effectLst/>
                <a:latin typeface="Arial" panose="020B0604020202020204" pitchFamily="34" charset="0"/>
              </a:rPr>
              <a:t>WGCNA allows us to find groups of genes that might be regulated together or participate in the same </a:t>
            </a:r>
            <a:r>
              <a:rPr lang="en-US" sz="1800" b="1" i="0" u="none" strike="noStrike" dirty="0">
                <a:solidFill>
                  <a:srgbClr val="000000"/>
                </a:solidFill>
                <a:effectLst/>
                <a:latin typeface="Arial" panose="020B0604020202020204" pitchFamily="34" charset="0"/>
              </a:rPr>
              <a:t>biological pathway.</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Gene expression</a:t>
            </a:r>
            <a:r>
              <a:rPr lang="en-US" dirty="0"/>
              <a:t> refers to the process by which the instructions in a gene are used to synthesize a functional product, usually a protein. It is the way information from a gene is converted into cellular functions.</a:t>
            </a:r>
            <a:r>
              <a:rPr lang="en-IL" dirty="0"/>
              <a:t> </a:t>
            </a:r>
            <a:r>
              <a:rPr lang="en-US" b="1" dirty="0"/>
              <a:t>Example:</a:t>
            </a:r>
            <a:r>
              <a:rPr lang="en-US" dirty="0"/>
              <a:t> When a gene is expressed, it can produce proteins that carry out essential roles, like repairing cells or responding to external signals.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Co-expressed genes</a:t>
            </a:r>
            <a:r>
              <a:rPr lang="en-US" dirty="0"/>
              <a:t> are genes that are turned on or off together across multiple samples. When the expression of two or more genes shows a similar pattern, they are considered co-expressed.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Expression patterns</a:t>
            </a:r>
            <a:r>
              <a:rPr lang="en-US" dirty="0"/>
              <a:t> refer to the variation in how genes are turned on or off across different conditions, tissues, or individuals. These patterns can indicate whether genes are playing a role in specific biological processes or responding to external factors.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Expression levels</a:t>
            </a:r>
            <a:r>
              <a:rPr lang="en-US" dirty="0"/>
              <a:t> refer to how much of a gene's product (usually mRNA) is present in a cell or tissue. It shows whether a gene is active or inactive, and how much it contributes to cellular functions.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 </a:t>
            </a:r>
            <a:r>
              <a:rPr lang="en-US" b="1" dirty="0"/>
              <a:t>gene-gene similarity network</a:t>
            </a:r>
            <a:r>
              <a:rPr lang="en-US" dirty="0"/>
              <a:t> is a representation of how similar the expression patterns of different genes are. In this network, genes are connected based on how similarly they behave across different samples. Genes with more similar expression patterns are connected more strongly.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 </a:t>
            </a:r>
            <a:r>
              <a:rPr lang="en-US" b="1" dirty="0"/>
              <a:t>transcription factor</a:t>
            </a:r>
            <a:r>
              <a:rPr lang="en-US" dirty="0"/>
              <a:t> is a special type of protein that helps control how genes are used in the cell. It acts like a switch, turning genes </a:t>
            </a:r>
            <a:r>
              <a:rPr lang="en-US" b="1" dirty="0"/>
              <a:t>on</a:t>
            </a:r>
            <a:r>
              <a:rPr lang="en-US" dirty="0"/>
              <a:t> or </a:t>
            </a:r>
            <a:r>
              <a:rPr lang="en-US" b="1" dirty="0"/>
              <a:t>off</a:t>
            </a:r>
            <a:r>
              <a:rPr lang="en-US" dirty="0"/>
              <a:t> by binding to specific spots on the DNA.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2E32E40F-7AA4-DC4D-A128-076F39A53526}" type="slidenum">
              <a:rPr lang="en-IL" smtClean="0"/>
              <a:t>10</a:t>
            </a:fld>
            <a:endParaRPr lang="en-IL"/>
          </a:p>
        </p:txBody>
      </p:sp>
    </p:spTree>
    <p:extLst>
      <p:ext uri="{BB962C8B-B14F-4D97-AF65-F5344CB8AC3E}">
        <p14:creationId xmlns:p14="http://schemas.microsoft.com/office/powerpoint/2010/main" val="10160710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Arial" panose="020B0604020202020204" pitchFamily="34" charset="0"/>
                <a:cs typeface="Arial" panose="020B0604020202020204" pitchFamily="34" charset="0"/>
              </a:rPr>
              <a:t>In </a:t>
            </a:r>
            <a:r>
              <a:rPr lang="en-US" b="1" dirty="0">
                <a:latin typeface="Arial" panose="020B0604020202020204" pitchFamily="34" charset="0"/>
                <a:cs typeface="Arial" panose="020B0604020202020204" pitchFamily="34" charset="0"/>
              </a:rPr>
              <a:t>Phase 2</a:t>
            </a:r>
            <a:r>
              <a:rPr lang="en-US" dirty="0">
                <a:latin typeface="Arial" panose="020B0604020202020204" pitchFamily="34" charset="0"/>
                <a:cs typeface="Arial" panose="020B0604020202020204" pitchFamily="34" charset="0"/>
              </a:rPr>
              <a:t>, we’ll face several challenges:</a:t>
            </a:r>
          </a:p>
          <a:p>
            <a:endParaRPr lang="en-US" dirty="0">
              <a:latin typeface="Arial" panose="020B0604020202020204" pitchFamily="34" charset="0"/>
              <a:cs typeface="Arial" panose="020B0604020202020204" pitchFamily="34" charset="0"/>
            </a:endParaRPr>
          </a:p>
          <a:p>
            <a:pPr>
              <a:buFont typeface="+mj-lt"/>
              <a:buAutoNum type="arabicPeriod"/>
            </a:pPr>
            <a:r>
              <a:rPr lang="en-US" b="1" dirty="0">
                <a:latin typeface="Arial" panose="020B0604020202020204" pitchFamily="34" charset="0"/>
                <a:cs typeface="Arial" panose="020B0604020202020204" pitchFamily="34" charset="0"/>
              </a:rPr>
              <a:t>Data Preprocessing:</a:t>
            </a:r>
            <a:br>
              <a:rPr lang="en-US"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We’ll need to handle </a:t>
            </a:r>
            <a:r>
              <a:rPr lang="en-US" b="1" dirty="0">
                <a:latin typeface="Arial" panose="020B0604020202020204" pitchFamily="34" charset="0"/>
                <a:cs typeface="Arial" panose="020B0604020202020204" pitchFamily="34" charset="0"/>
              </a:rPr>
              <a:t>missing data</a:t>
            </a:r>
            <a:r>
              <a:rPr lang="en-US" dirty="0">
                <a:latin typeface="Arial" panose="020B0604020202020204" pitchFamily="34" charset="0"/>
                <a:cs typeface="Arial" panose="020B0604020202020204" pitchFamily="34" charset="0"/>
              </a:rPr>
              <a:t> like I've talked before, and we need to handle </a:t>
            </a:r>
            <a:r>
              <a:rPr lang="en-US" b="1" dirty="0">
                <a:latin typeface="Arial" panose="020B0604020202020204" pitchFamily="34" charset="0"/>
                <a:cs typeface="Arial" panose="020B0604020202020204" pitchFamily="34" charset="0"/>
              </a:rPr>
              <a:t>Batch effects</a:t>
            </a:r>
            <a:r>
              <a:rPr lang="en-US" dirty="0">
                <a:latin typeface="Arial" panose="020B0604020202020204" pitchFamily="34" charset="0"/>
                <a:cs typeface="Arial" panose="020B0604020202020204" pitchFamily="34" charset="0"/>
              </a:rPr>
              <a:t> that can hide real signals. We’ll also identify and remove </a:t>
            </a:r>
            <a:r>
              <a:rPr lang="en-US" b="1" dirty="0">
                <a:latin typeface="Arial" panose="020B0604020202020204" pitchFamily="34" charset="0"/>
                <a:cs typeface="Arial" panose="020B0604020202020204" pitchFamily="34" charset="0"/>
              </a:rPr>
              <a:t>outliers</a:t>
            </a:r>
            <a:r>
              <a:rPr lang="en-US" dirty="0">
                <a:latin typeface="Arial" panose="020B0604020202020204" pitchFamily="34" charset="0"/>
                <a:cs typeface="Arial" panose="020B0604020202020204" pitchFamily="34" charset="0"/>
              </a:rPr>
              <a:t> that could twist our results.</a:t>
            </a:r>
          </a:p>
          <a:p>
            <a:pPr>
              <a:buFont typeface="+mj-lt"/>
              <a:buAutoNum type="arabicPeriod"/>
            </a:pPr>
            <a:endParaRPr lang="en-US" b="1" dirty="0">
              <a:latin typeface="Arial" panose="020B0604020202020204" pitchFamily="34" charset="0"/>
              <a:cs typeface="Arial" panose="020B0604020202020204" pitchFamily="34" charset="0"/>
            </a:endParaRPr>
          </a:p>
          <a:p>
            <a:pPr>
              <a:buFont typeface="+mj-lt"/>
              <a:buAutoNum type="arabicPeriod"/>
            </a:pPr>
            <a:r>
              <a:rPr lang="en-US" b="1" dirty="0">
                <a:latin typeface="Arial" panose="020B0604020202020204" pitchFamily="34" charset="0"/>
                <a:cs typeface="Arial" panose="020B0604020202020204" pitchFamily="34" charset="0"/>
              </a:rPr>
              <a:t>WGCNA and Enrichment Analysis:</a:t>
            </a:r>
            <a:br>
              <a:rPr lang="en-US" dirty="0">
                <a:latin typeface="Arial" panose="020B0604020202020204" pitchFamily="34" charset="0"/>
                <a:cs typeface="Arial" panose="020B0604020202020204" pitchFamily="34" charset="0"/>
              </a:rPr>
            </a:br>
            <a:r>
              <a:rPr lang="en-US" sz="1200" spc="200" dirty="0">
                <a:solidFill>
                  <a:srgbClr val="000000"/>
                </a:solidFill>
                <a:latin typeface="Arial" panose="020B0604020202020204" pitchFamily="34" charset="0"/>
                <a:ea typeface="Lato"/>
                <a:cs typeface="Arial" panose="020B0604020202020204" pitchFamily="34" charset="0"/>
              </a:rPr>
              <a:t>Identifying Relevant Gene Modules and Sex-Biased Pathways it is a very big challenge, and we need to identify it carefully</a:t>
            </a:r>
            <a:endParaRPr lang="en-US" sz="1200" spc="200" dirty="0">
              <a:solidFill>
                <a:srgbClr val="000000"/>
              </a:solidFill>
              <a:latin typeface="Arial" panose="020B0604020202020204" pitchFamily="34" charset="0"/>
              <a:ea typeface="Lato"/>
              <a:cs typeface="Arial" panose="020B0604020202020204" pitchFamily="34" charset="0"/>
              <a:sym typeface="Lato"/>
            </a:endParaRPr>
          </a:p>
          <a:p>
            <a:pPr>
              <a:buFont typeface="+mj-lt"/>
              <a:buAutoNum type="arabicPeriod"/>
            </a:pPr>
            <a:endParaRPr lang="en-US" dirty="0">
              <a:latin typeface="Arial" panose="020B0604020202020204" pitchFamily="34" charset="0"/>
              <a:cs typeface="Arial" panose="020B0604020202020204" pitchFamily="34" charset="0"/>
            </a:endParaRPr>
          </a:p>
          <a:p>
            <a:pPr>
              <a:buFont typeface="+mj-lt"/>
              <a:buAutoNum type="arabicPeriod"/>
            </a:pPr>
            <a:r>
              <a:rPr lang="en-US" b="1" dirty="0">
                <a:latin typeface="Arial" panose="020B0604020202020204" pitchFamily="34" charset="0"/>
                <a:cs typeface="Arial" panose="020B0604020202020204" pitchFamily="34" charset="0"/>
              </a:rPr>
              <a:t>Machine Learning Optimization:</a:t>
            </a:r>
            <a:br>
              <a:rPr lang="en-US"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We need to fine-tune models to predict pathways accurately, avoiding overfitting.</a:t>
            </a:r>
          </a:p>
          <a:p>
            <a:pPr>
              <a:buFont typeface="+mj-lt"/>
              <a:buAutoNum type="arabicPeriod"/>
            </a:pPr>
            <a:endParaRPr lang="en-US" dirty="0">
              <a:latin typeface="Arial" panose="020B0604020202020204" pitchFamily="34" charset="0"/>
              <a:cs typeface="Arial" panose="020B0604020202020204" pitchFamily="34" charset="0"/>
            </a:endParaRPr>
          </a:p>
          <a:p>
            <a:pPr>
              <a:buFont typeface="+mj-lt"/>
              <a:buAutoNum type="arabicPeriod"/>
            </a:pPr>
            <a:r>
              <a:rPr lang="en-US" b="1" dirty="0">
                <a:latin typeface="Arial" panose="020B0604020202020204" pitchFamily="34" charset="0"/>
                <a:cs typeface="Arial" panose="020B0604020202020204" pitchFamily="34" charset="0"/>
              </a:rPr>
              <a:t>Validation:</a:t>
            </a:r>
            <a:br>
              <a:rPr lang="en-US"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Finally, we’ll need to verify the biological relevance of identified pathways by cross-referencing with </a:t>
            </a:r>
            <a:r>
              <a:rPr lang="en-US" b="1" dirty="0">
                <a:latin typeface="Arial" panose="020B0604020202020204" pitchFamily="34" charset="0"/>
                <a:cs typeface="Arial" panose="020B0604020202020204" pitchFamily="34" charset="0"/>
              </a:rPr>
              <a:t>KEGG</a:t>
            </a:r>
            <a:r>
              <a:rPr lang="en-US" dirty="0">
                <a:latin typeface="Arial" panose="020B0604020202020204" pitchFamily="34" charset="0"/>
                <a:cs typeface="Arial" panose="020B0604020202020204" pitchFamily="34" charset="0"/>
              </a:rPr>
              <a:t> and current literature.</a:t>
            </a:r>
          </a:p>
          <a:p>
            <a:pPr>
              <a:buFont typeface="+mj-lt"/>
              <a:buAutoNum type="arabicPeriod"/>
            </a:pPr>
            <a:endParaRPr lang="en-US" dirty="0">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a:t>
            </a:r>
          </a:p>
          <a:p>
            <a:endParaRPr lang="en-US" dirty="0">
              <a:latin typeface="Arial" panose="020B0604020202020204" pitchFamily="34" charset="0"/>
              <a:cs typeface="Arial" panose="020B0604020202020204" pitchFamily="34" charset="0"/>
            </a:endParaRPr>
          </a:p>
          <a:p>
            <a:r>
              <a:rPr lang="en-US" b="1" dirty="0">
                <a:latin typeface="Arial" panose="020B0604020202020204" pitchFamily="34" charset="0"/>
                <a:cs typeface="Arial" panose="020B0604020202020204" pitchFamily="34" charset="0"/>
              </a:rPr>
              <a:t>Batch effect</a:t>
            </a:r>
            <a:r>
              <a:rPr lang="en-US" dirty="0">
                <a:latin typeface="Arial" panose="020B0604020202020204" pitchFamily="34" charset="0"/>
                <a:cs typeface="Arial" panose="020B0604020202020204" pitchFamily="34" charset="0"/>
              </a:rPr>
              <a:t> refers to differences in data that arise due to variations in how or when samples were collected, processed, or analyzed, rather than from actual biological differences. For example, if RNA samples were processed on different days or with different machines, these technical differences might affect the results.</a:t>
            </a:r>
          </a:p>
          <a:p>
            <a:endParaRPr lang="en-US" dirty="0">
              <a:latin typeface="Arial" panose="020B0604020202020204" pitchFamily="34" charset="0"/>
              <a:cs typeface="Arial" panose="020B0604020202020204" pitchFamily="34" charset="0"/>
            </a:endParaRPr>
          </a:p>
          <a:p>
            <a:r>
              <a:rPr lang="en-US" b="1" dirty="0">
                <a:latin typeface="Arial" panose="020B0604020202020204" pitchFamily="34" charset="0"/>
                <a:cs typeface="Arial" panose="020B0604020202020204" pitchFamily="34" charset="0"/>
              </a:rPr>
              <a:t>Outliers</a:t>
            </a:r>
            <a:r>
              <a:rPr lang="en-US" dirty="0">
                <a:latin typeface="Arial" panose="020B0604020202020204" pitchFamily="34" charset="0"/>
                <a:cs typeface="Arial" panose="020B0604020202020204" pitchFamily="34" charset="0"/>
              </a:rPr>
              <a:t> are data points that are significantly different from the rest of the data. In gene expression data, outliers can occur due to measurement errors or unusual biological events. These extreme values can distort the results of the analysis if not properly handled.</a:t>
            </a:r>
          </a:p>
          <a:p>
            <a:endParaRPr lang="en-US" dirty="0">
              <a:latin typeface="Arial" panose="020B0604020202020204" pitchFamily="34" charset="0"/>
              <a:cs typeface="Arial" panose="020B0604020202020204" pitchFamily="34" charset="0"/>
            </a:endParaRPr>
          </a:p>
          <a:p>
            <a:r>
              <a:rPr lang="en-US" b="1" dirty="0">
                <a:latin typeface="Arial" panose="020B0604020202020204" pitchFamily="34" charset="0"/>
                <a:cs typeface="Arial" panose="020B0604020202020204" pitchFamily="34" charset="0"/>
              </a:rPr>
              <a:t>Enrichment analysis</a:t>
            </a:r>
            <a:r>
              <a:rPr lang="en-US" dirty="0">
                <a:latin typeface="Arial" panose="020B0604020202020204" pitchFamily="34" charset="0"/>
                <a:cs typeface="Arial" panose="020B0604020202020204" pitchFamily="34" charset="0"/>
              </a:rPr>
              <a:t> is a method used to determine if certain genes, identified in an experiment, are over-represented in known biological pathways or functions. It helps to identify which biological processes or pathways the co-expressed genes (from WGCNA) are involved in.</a:t>
            </a:r>
          </a:p>
          <a:p>
            <a:endParaRPr lang="en-US" dirty="0">
              <a:latin typeface="Arial" panose="020B0604020202020204" pitchFamily="34" charset="0"/>
              <a:cs typeface="Arial" panose="020B0604020202020204" pitchFamily="34" charset="0"/>
            </a:endParaRPr>
          </a:p>
          <a:p>
            <a:r>
              <a:rPr lang="en-US" b="1" dirty="0">
                <a:latin typeface="Arial" panose="020B0604020202020204" pitchFamily="34" charset="0"/>
                <a:cs typeface="Arial" panose="020B0604020202020204" pitchFamily="34" charset="0"/>
              </a:rPr>
              <a:t>XGBoost:</a:t>
            </a:r>
            <a:r>
              <a:rPr lang="en-US" dirty="0">
                <a:latin typeface="Arial" panose="020B0604020202020204" pitchFamily="34" charset="0"/>
                <a:cs typeface="Arial" panose="020B0604020202020204" pitchFamily="34" charset="0"/>
              </a:rPr>
              <a:t> It works by building a series of decision trees that improve on each other, making it highly accurate for structured data.</a:t>
            </a:r>
          </a:p>
          <a:p>
            <a:endParaRPr lang="en-US" dirty="0">
              <a:latin typeface="Arial" panose="020B0604020202020204" pitchFamily="34" charset="0"/>
              <a:cs typeface="Arial" panose="020B0604020202020204" pitchFamily="34" charset="0"/>
            </a:endParaRPr>
          </a:p>
          <a:p>
            <a:r>
              <a:rPr lang="en-US" b="1" dirty="0">
                <a:latin typeface="Arial" panose="020B0604020202020204" pitchFamily="34" charset="0"/>
                <a:cs typeface="Arial" panose="020B0604020202020204" pitchFamily="34" charset="0"/>
              </a:rPr>
              <a:t>SVM:</a:t>
            </a:r>
            <a:r>
              <a:rPr lang="en-US" dirty="0">
                <a:latin typeface="Arial" panose="020B0604020202020204" pitchFamily="34" charset="0"/>
                <a:cs typeface="Arial" panose="020B0604020202020204" pitchFamily="34" charset="0"/>
              </a:rPr>
              <a:t> This model works by finding the best boundary (or hyperplane) that separates different classes of data.</a:t>
            </a:r>
          </a:p>
          <a:p>
            <a:endParaRPr lang="en-US" dirty="0">
              <a:latin typeface="Arial" panose="020B0604020202020204" pitchFamily="34" charset="0"/>
              <a:cs typeface="Arial" panose="020B0604020202020204" pitchFamily="34" charset="0"/>
            </a:endParaRPr>
          </a:p>
          <a:p>
            <a:r>
              <a:rPr lang="en-US" b="1" dirty="0">
                <a:latin typeface="Arial" panose="020B0604020202020204" pitchFamily="34" charset="0"/>
                <a:cs typeface="Arial" panose="020B0604020202020204" pitchFamily="34" charset="0"/>
              </a:rPr>
              <a:t>Hyperparameters</a:t>
            </a:r>
            <a:r>
              <a:rPr lang="en-US" dirty="0">
                <a:latin typeface="Arial" panose="020B0604020202020204" pitchFamily="34" charset="0"/>
                <a:cs typeface="Arial" panose="020B0604020202020204" pitchFamily="34" charset="0"/>
              </a:rPr>
              <a:t> are settings or configurations in a machine learning model that need to be fine-tuned to improve the model's performance. They control how the model learns from the data.</a:t>
            </a:r>
          </a:p>
          <a:p>
            <a:endParaRPr lang="en-US" dirty="0">
              <a:latin typeface="Arial" panose="020B0604020202020204" pitchFamily="34" charset="0"/>
              <a:cs typeface="Arial" panose="020B0604020202020204" pitchFamily="34" charset="0"/>
            </a:endParaRPr>
          </a:p>
          <a:p>
            <a:r>
              <a:rPr lang="en-US" b="1" dirty="0">
                <a:latin typeface="Arial" panose="020B0604020202020204" pitchFamily="34" charset="0"/>
                <a:cs typeface="Arial" panose="020B0604020202020204" pitchFamily="34" charset="0"/>
              </a:rPr>
              <a:t>KEGG</a:t>
            </a:r>
            <a:r>
              <a:rPr lang="en-US" dirty="0">
                <a:latin typeface="Arial" panose="020B0604020202020204" pitchFamily="34" charset="0"/>
                <a:cs typeface="Arial" panose="020B0604020202020204" pitchFamily="34" charset="0"/>
              </a:rPr>
              <a:t> is a biological database that contains information about genes, proteins, and biological pathways. It is used to understand how genes are linked to specific biological functions or diseases.</a:t>
            </a:r>
          </a:p>
          <a:p>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a:p>
            <a:endParaRPr lang="en-IL"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2E32E40F-7AA4-DC4D-A128-076F39A53526}" type="slidenum">
              <a:rPr lang="en-IL" smtClean="0"/>
              <a:t>11</a:t>
            </a:fld>
            <a:endParaRPr lang="en-IL"/>
          </a:p>
        </p:txBody>
      </p:sp>
    </p:spTree>
    <p:extLst>
      <p:ext uri="{BB962C8B-B14F-4D97-AF65-F5344CB8AC3E}">
        <p14:creationId xmlns:p14="http://schemas.microsoft.com/office/powerpoint/2010/main" val="29497024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evaluate the accuracy of our results, we will use several validation methods.</a:t>
            </a:r>
          </a:p>
          <a:p>
            <a:endParaRPr lang="en-US" dirty="0"/>
          </a:p>
          <a:p>
            <a:r>
              <a:rPr lang="en-US" dirty="0"/>
              <a:t>The First one, </a:t>
            </a:r>
            <a:r>
              <a:rPr lang="en-US" b="1" dirty="0"/>
              <a:t>literature-based validation: </a:t>
            </a:r>
            <a:r>
              <a:rPr lang="en-US" dirty="0"/>
              <a:t>we compare our findings with known biological pathways from previous studies.</a:t>
            </a:r>
          </a:p>
          <a:p>
            <a:endParaRPr lang="en-US" dirty="0"/>
          </a:p>
          <a:p>
            <a:r>
              <a:rPr lang="en-US" dirty="0"/>
              <a:t>Next, We will use pathway databases like KEGG </a:t>
            </a:r>
            <a:r>
              <a:rPr lang="en-US" b="1" dirty="0"/>
              <a:t>for cross-referencing </a:t>
            </a:r>
            <a:r>
              <a:rPr lang="en-US" dirty="0"/>
              <a:t>and verifying our predicted pathways.</a:t>
            </a:r>
          </a:p>
          <a:p>
            <a:endParaRPr lang="en-US" dirty="0"/>
          </a:p>
          <a:p>
            <a:r>
              <a:rPr lang="en-US" dirty="0"/>
              <a:t>Finally, we check for </a:t>
            </a:r>
            <a:r>
              <a:rPr lang="en-US" b="1" dirty="0"/>
              <a:t>experimental consistency</a:t>
            </a:r>
            <a:r>
              <a:rPr lang="en-US" dirty="0"/>
              <a:t>, ensuring our findings align with existing experimental data.</a:t>
            </a:r>
            <a:endParaRPr lang="en-IL" dirty="0"/>
          </a:p>
        </p:txBody>
      </p:sp>
      <p:sp>
        <p:nvSpPr>
          <p:cNvPr id="4" name="Slide Number Placeholder 3"/>
          <p:cNvSpPr>
            <a:spLocks noGrp="1"/>
          </p:cNvSpPr>
          <p:nvPr>
            <p:ph type="sldNum" sz="quarter" idx="5"/>
          </p:nvPr>
        </p:nvSpPr>
        <p:spPr/>
        <p:txBody>
          <a:bodyPr/>
          <a:lstStyle/>
          <a:p>
            <a:fld id="{2E32E40F-7AA4-DC4D-A128-076F39A53526}" type="slidenum">
              <a:rPr lang="en-IL" smtClean="0"/>
              <a:t>12</a:t>
            </a:fld>
            <a:endParaRPr lang="en-IL"/>
          </a:p>
        </p:txBody>
      </p:sp>
    </p:spTree>
    <p:extLst>
      <p:ext uri="{BB962C8B-B14F-4D97-AF65-F5344CB8AC3E}">
        <p14:creationId xmlns:p14="http://schemas.microsoft.com/office/powerpoint/2010/main" val="21864496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en-US" sz="1800" b="0" i="0" u="none" strike="noStrike" dirty="0">
                <a:solidFill>
                  <a:srgbClr val="000000"/>
                </a:solidFill>
                <a:effectLst/>
                <a:latin typeface="Arial" panose="020B0604020202020204" pitchFamily="34" charset="0"/>
              </a:rPr>
              <a:t>our contribution from this study is </a:t>
            </a:r>
            <a:r>
              <a:rPr lang="en-US" sz="1800" b="1" i="0" u="none" strike="noStrike" dirty="0">
                <a:solidFill>
                  <a:srgbClr val="000000"/>
                </a:solidFill>
                <a:effectLst/>
                <a:latin typeface="Arial" panose="020B0604020202020204" pitchFamily="34" charset="0"/>
              </a:rPr>
              <a:t>to expand</a:t>
            </a:r>
            <a:r>
              <a:rPr lang="en-US" sz="1800" b="0" i="0" u="none" strike="noStrike" dirty="0">
                <a:solidFill>
                  <a:srgbClr val="000000"/>
                </a:solidFill>
                <a:effectLst/>
                <a:latin typeface="Arial" panose="020B0604020202020204" pitchFamily="34" charset="0"/>
              </a:rPr>
              <a:t> the understanding of </a:t>
            </a:r>
            <a:r>
              <a:rPr lang="en-US" sz="1800" b="1" i="0" u="none" strike="noStrike" dirty="0">
                <a:solidFill>
                  <a:srgbClr val="000000"/>
                </a:solidFill>
                <a:effectLst/>
                <a:latin typeface="Arial" panose="020B0604020202020204" pitchFamily="34" charset="0"/>
              </a:rPr>
              <a:t>gender-specific biological pathways</a:t>
            </a:r>
            <a:r>
              <a:rPr lang="en-US" sz="1800" b="0" i="0" u="none" strike="noStrike" dirty="0">
                <a:solidFill>
                  <a:srgbClr val="000000"/>
                </a:solidFill>
                <a:effectLst/>
                <a:latin typeface="Arial" panose="020B0604020202020204" pitchFamily="34" charset="0"/>
              </a:rPr>
              <a:t> by applying </a:t>
            </a:r>
            <a:r>
              <a:rPr lang="en-US" sz="1800" b="1" i="0" u="none" strike="noStrike" dirty="0">
                <a:solidFill>
                  <a:srgbClr val="000000"/>
                </a:solidFill>
                <a:effectLst/>
                <a:latin typeface="Arial" panose="020B0604020202020204" pitchFamily="34" charset="0"/>
              </a:rPr>
              <a:t>machine learning models</a:t>
            </a:r>
            <a:r>
              <a:rPr lang="en-US" sz="1800" b="0" i="0" u="none" strike="noStrike" dirty="0">
                <a:solidFill>
                  <a:srgbClr val="000000"/>
                </a:solidFill>
                <a:effectLst/>
                <a:latin typeface="Arial" panose="020B0604020202020204" pitchFamily="34" charset="0"/>
              </a:rPr>
              <a:t> to predict our needed pathways.</a:t>
            </a:r>
          </a:p>
          <a:p>
            <a:pPr rtl="0">
              <a:spcBef>
                <a:spcPts val="0"/>
              </a:spcBef>
              <a:spcAft>
                <a:spcPts val="0"/>
              </a:spcAft>
            </a:pPr>
            <a:endParaRPr lang="en-US" b="0" dirty="0">
              <a:effectLst/>
            </a:endParaRPr>
          </a:p>
          <a:p>
            <a:r>
              <a:rPr lang="en-US" sz="1800" b="0" i="0" u="none" strike="noStrike" dirty="0">
                <a:solidFill>
                  <a:srgbClr val="000000"/>
                </a:solidFill>
                <a:effectLst/>
                <a:latin typeface="Arial" panose="020B0604020202020204" pitchFamily="34" charset="0"/>
              </a:rPr>
              <a:t>This research goal is to uncover patterns of gene expression that have not been examined yet, hopefully leading to more specific treatments and a deeper understanding of </a:t>
            </a:r>
            <a:r>
              <a:rPr lang="en-US" sz="1800" b="1" i="0" u="none" strike="noStrike" dirty="0">
                <a:solidFill>
                  <a:srgbClr val="000000"/>
                </a:solidFill>
                <a:effectLst/>
                <a:latin typeface="Arial" panose="020B0604020202020204" pitchFamily="34" charset="0"/>
              </a:rPr>
              <a:t>gender-specific disease mechanisms</a:t>
            </a:r>
            <a:r>
              <a:rPr lang="en-US" sz="1800" b="0" i="0" u="none" strike="noStrike" dirty="0">
                <a:solidFill>
                  <a:srgbClr val="000000"/>
                </a:solidFill>
                <a:effectLst/>
                <a:latin typeface="Arial" panose="020B0604020202020204" pitchFamily="34" charset="0"/>
              </a:rPr>
              <a: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a:p>
            <a:endParaRPr lang="en-US" dirty="0"/>
          </a:p>
          <a:p>
            <a:r>
              <a:rPr lang="en-US" b="1" dirty="0"/>
              <a:t>Sex-biased expression</a:t>
            </a:r>
            <a:r>
              <a:rPr lang="en-US" dirty="0"/>
              <a:t> refers to when certain genes are expressed (turned on or off) </a:t>
            </a:r>
            <a:r>
              <a:rPr lang="en-US" b="1" dirty="0"/>
              <a:t>differently</a:t>
            </a:r>
            <a:r>
              <a:rPr lang="en-US" dirty="0"/>
              <a:t> in males and females. This means that the amount of gene activity—how much mRNA or protein is produced—varies based on sex. These differences can affect biological processes and can contribute to why some diseases are more common in one gender. </a:t>
            </a:r>
            <a:r>
              <a:rPr lang="en-US" b="1" dirty="0"/>
              <a:t>Example:</a:t>
            </a:r>
            <a:r>
              <a:rPr lang="en-US" dirty="0"/>
              <a:t> Immune system genes might be more active in females, while growth-related genes might be more active in males.</a:t>
            </a:r>
          </a:p>
          <a:p>
            <a:endParaRPr lang="en-US" dirty="0"/>
          </a:p>
          <a:p>
            <a:r>
              <a:rPr lang="en-US" b="1" dirty="0"/>
              <a:t>Gene regulation</a:t>
            </a:r>
            <a:r>
              <a:rPr lang="en-US" dirty="0"/>
              <a:t> is the process by which a cell controls the activity of its genes—whether genes are turned on or off, and how much of a gene’s product (like a protein) is made. This control is important for cells to respond to changes and to carry out their specific functions. </a:t>
            </a:r>
            <a:r>
              <a:rPr lang="en-US" b="1" dirty="0"/>
              <a:t>Example:</a:t>
            </a:r>
            <a:r>
              <a:rPr lang="en-US" dirty="0"/>
              <a:t> Hormones like estrogen or testosterone can regulate genes by turning them on or off in different tissues, such as reproductive tissues.</a:t>
            </a:r>
          </a:p>
          <a:p>
            <a:endParaRPr lang="en-US" dirty="0"/>
          </a:p>
          <a:p>
            <a:endParaRPr lang="en-IL" dirty="0"/>
          </a:p>
        </p:txBody>
      </p:sp>
      <p:sp>
        <p:nvSpPr>
          <p:cNvPr id="4" name="Slide Number Placeholder 3"/>
          <p:cNvSpPr>
            <a:spLocks noGrp="1"/>
          </p:cNvSpPr>
          <p:nvPr>
            <p:ph type="sldNum" sz="quarter" idx="5"/>
          </p:nvPr>
        </p:nvSpPr>
        <p:spPr/>
        <p:txBody>
          <a:bodyPr/>
          <a:lstStyle/>
          <a:p>
            <a:fld id="{2E32E40F-7AA4-DC4D-A128-076F39A53526}" type="slidenum">
              <a:rPr lang="en-IL" smtClean="0"/>
              <a:t>13</a:t>
            </a:fld>
            <a:endParaRPr lang="en-IL"/>
          </a:p>
        </p:txBody>
      </p:sp>
    </p:spTree>
    <p:extLst>
      <p:ext uri="{BB962C8B-B14F-4D97-AF65-F5344CB8AC3E}">
        <p14:creationId xmlns:p14="http://schemas.microsoft.com/office/powerpoint/2010/main" val="3235994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en-US" sz="1800" b="0" i="0" u="none" strike="noStrike" dirty="0">
                <a:solidFill>
                  <a:srgbClr val="000000"/>
                </a:solidFill>
                <a:effectLst/>
                <a:latin typeface="Arial" panose="020B0604020202020204" pitchFamily="34" charset="0"/>
              </a:rPr>
              <a:t>This research opens opportunities for us and others to explore more.</a:t>
            </a:r>
          </a:p>
          <a:p>
            <a:pPr rtl="0">
              <a:spcBef>
                <a:spcPts val="0"/>
              </a:spcBef>
              <a:spcAft>
                <a:spcPts val="0"/>
              </a:spcAft>
            </a:pPr>
            <a:endParaRPr lang="en-US" sz="1800" b="0" i="0" u="none" strike="noStrike" dirty="0">
              <a:solidFill>
                <a:srgbClr val="000000"/>
              </a:solidFill>
              <a:effectLst/>
              <a:latin typeface="Arial" panose="020B0604020202020204" pitchFamily="34" charset="0"/>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Expanding to </a:t>
            </a:r>
            <a:r>
              <a:rPr lang="en-US" sz="1800" b="1" i="0" u="none" strike="noStrike" dirty="0">
                <a:solidFill>
                  <a:srgbClr val="000000"/>
                </a:solidFill>
                <a:effectLst/>
                <a:latin typeface="Arial" panose="020B0604020202020204" pitchFamily="34" charset="0"/>
              </a:rPr>
              <a:t>more diverse datasets </a:t>
            </a:r>
            <a:r>
              <a:rPr lang="en-US" sz="1800" b="0" i="0" u="none" strike="noStrike" dirty="0">
                <a:solidFill>
                  <a:srgbClr val="000000"/>
                </a:solidFill>
                <a:effectLst/>
                <a:latin typeface="Arial" panose="020B0604020202020204" pitchFamily="34" charset="0"/>
              </a:rPr>
              <a:t>would offer a broader understanding of sex-biased gene expression across populations. </a:t>
            </a:r>
          </a:p>
          <a:p>
            <a:pPr rtl="0">
              <a:spcBef>
                <a:spcPts val="0"/>
              </a:spcBef>
              <a:spcAft>
                <a:spcPts val="0"/>
              </a:spcAft>
            </a:pPr>
            <a:endParaRPr lang="en-US" b="0"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also, using </a:t>
            </a:r>
            <a:r>
              <a:rPr lang="en-US" sz="1800" b="1" i="0" u="none" strike="noStrike" dirty="0">
                <a:solidFill>
                  <a:srgbClr val="000000"/>
                </a:solidFill>
                <a:effectLst/>
                <a:latin typeface="Arial" panose="020B0604020202020204" pitchFamily="34" charset="0"/>
              </a:rPr>
              <a:t>new machine learning models </a:t>
            </a:r>
            <a:r>
              <a:rPr lang="en-US" sz="1800" b="0" i="0" u="none" strike="noStrike" dirty="0">
                <a:solidFill>
                  <a:srgbClr val="000000"/>
                </a:solidFill>
                <a:effectLst/>
                <a:latin typeface="Arial" panose="020B0604020202020204" pitchFamily="34" charset="0"/>
              </a:rPr>
              <a:t>can enhance prediction accuracy. </a:t>
            </a:r>
          </a:p>
          <a:p>
            <a:pPr rtl="0">
              <a:spcBef>
                <a:spcPts val="0"/>
              </a:spcBef>
              <a:spcAft>
                <a:spcPts val="0"/>
              </a:spcAft>
            </a:pPr>
            <a:endParaRPr lang="en-US" b="0" dirty="0">
              <a:effectLst/>
            </a:endParaRPr>
          </a:p>
          <a:p>
            <a:r>
              <a:rPr lang="en-US" sz="1800" b="0" i="0" u="none" strike="noStrike" dirty="0">
                <a:solidFill>
                  <a:srgbClr val="000000"/>
                </a:solidFill>
                <a:effectLst/>
                <a:latin typeface="Arial" panose="020B0604020202020204" pitchFamily="34" charset="0"/>
              </a:rPr>
              <a:t>finally, this research can guide the development of </a:t>
            </a:r>
            <a:r>
              <a:rPr lang="en-US" sz="1800" b="1" i="0" u="none" strike="noStrike" dirty="0">
                <a:solidFill>
                  <a:srgbClr val="000000"/>
                </a:solidFill>
                <a:effectLst/>
                <a:latin typeface="Arial" panose="020B0604020202020204" pitchFamily="34" charset="0"/>
              </a:rPr>
              <a:t>specific treatments </a:t>
            </a:r>
            <a:r>
              <a:rPr lang="en-US" sz="1800" b="0" i="0" u="none" strike="noStrike" dirty="0">
                <a:solidFill>
                  <a:srgbClr val="000000"/>
                </a:solidFill>
                <a:effectLst/>
                <a:latin typeface="Arial" panose="020B0604020202020204" pitchFamily="34" charset="0"/>
              </a:rPr>
              <a:t>that account for gender differences, improving medical outcomes for both males and females.</a:t>
            </a:r>
            <a:endParaRPr lang="en-IL" dirty="0"/>
          </a:p>
        </p:txBody>
      </p:sp>
      <p:sp>
        <p:nvSpPr>
          <p:cNvPr id="4" name="Slide Number Placeholder 3"/>
          <p:cNvSpPr>
            <a:spLocks noGrp="1"/>
          </p:cNvSpPr>
          <p:nvPr>
            <p:ph type="sldNum" sz="quarter" idx="5"/>
          </p:nvPr>
        </p:nvSpPr>
        <p:spPr/>
        <p:txBody>
          <a:bodyPr/>
          <a:lstStyle/>
          <a:p>
            <a:fld id="{2E32E40F-7AA4-DC4D-A128-076F39A53526}" type="slidenum">
              <a:rPr lang="en-IL" smtClean="0"/>
              <a:t>14</a:t>
            </a:fld>
            <a:endParaRPr lang="en-IL"/>
          </a:p>
        </p:txBody>
      </p:sp>
    </p:spTree>
    <p:extLst>
      <p:ext uri="{BB962C8B-B14F-4D97-AF65-F5344CB8AC3E}">
        <p14:creationId xmlns:p14="http://schemas.microsoft.com/office/powerpoint/2010/main" val="3064993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 for your attention. </a:t>
            </a:r>
            <a:r>
              <a:rPr lang="en-US"/>
              <a:t>any questions?</a:t>
            </a:r>
            <a:endParaRPr lang="en-IL" dirty="0"/>
          </a:p>
        </p:txBody>
      </p:sp>
      <p:sp>
        <p:nvSpPr>
          <p:cNvPr id="4" name="Slide Number Placeholder 3"/>
          <p:cNvSpPr>
            <a:spLocks noGrp="1"/>
          </p:cNvSpPr>
          <p:nvPr>
            <p:ph type="sldNum" sz="quarter" idx="5"/>
          </p:nvPr>
        </p:nvSpPr>
        <p:spPr/>
        <p:txBody>
          <a:bodyPr/>
          <a:lstStyle/>
          <a:p>
            <a:fld id="{2E32E40F-7AA4-DC4D-A128-076F39A53526}" type="slidenum">
              <a:rPr lang="en-IL" smtClean="0"/>
              <a:t>15</a:t>
            </a:fld>
            <a:endParaRPr lang="en-IL"/>
          </a:p>
        </p:txBody>
      </p:sp>
    </p:spTree>
    <p:extLst>
      <p:ext uri="{BB962C8B-B14F-4D97-AF65-F5344CB8AC3E}">
        <p14:creationId xmlns:p14="http://schemas.microsoft.com/office/powerpoint/2010/main" val="34669268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the key references that have informed our research, including studies on sex-biased gene expression, machine learning applications in biology, and the GTEx dataset.</a:t>
            </a:r>
            <a:endParaRPr lang="en-IL" dirty="0"/>
          </a:p>
        </p:txBody>
      </p:sp>
      <p:sp>
        <p:nvSpPr>
          <p:cNvPr id="4" name="Slide Number Placeholder 3"/>
          <p:cNvSpPr>
            <a:spLocks noGrp="1"/>
          </p:cNvSpPr>
          <p:nvPr>
            <p:ph type="sldNum" sz="quarter" idx="5"/>
          </p:nvPr>
        </p:nvSpPr>
        <p:spPr/>
        <p:txBody>
          <a:bodyPr/>
          <a:lstStyle/>
          <a:p>
            <a:fld id="{2E32E40F-7AA4-DC4D-A128-076F39A53526}" type="slidenum">
              <a:rPr lang="en-IL" smtClean="0"/>
              <a:t>16</a:t>
            </a:fld>
            <a:endParaRPr lang="en-IL"/>
          </a:p>
        </p:txBody>
      </p:sp>
    </p:spTree>
    <p:extLst>
      <p:ext uri="{BB962C8B-B14F-4D97-AF65-F5344CB8AC3E}">
        <p14:creationId xmlns:p14="http://schemas.microsoft.com/office/powerpoint/2010/main" val="1407383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dirty="0"/>
          </a:p>
        </p:txBody>
      </p:sp>
      <p:sp>
        <p:nvSpPr>
          <p:cNvPr id="4" name="Slide Number Placeholder 3"/>
          <p:cNvSpPr>
            <a:spLocks noGrp="1"/>
          </p:cNvSpPr>
          <p:nvPr>
            <p:ph type="sldNum" sz="quarter" idx="5"/>
          </p:nvPr>
        </p:nvSpPr>
        <p:spPr/>
        <p:txBody>
          <a:bodyPr/>
          <a:lstStyle/>
          <a:p>
            <a:fld id="{2E32E40F-7AA4-DC4D-A128-076F39A53526}" type="slidenum">
              <a:rPr lang="en-IL" smtClean="0"/>
              <a:t>17</a:t>
            </a:fld>
            <a:endParaRPr lang="en-IL"/>
          </a:p>
        </p:txBody>
      </p:sp>
    </p:spTree>
    <p:extLst>
      <p:ext uri="{BB962C8B-B14F-4D97-AF65-F5344CB8AC3E}">
        <p14:creationId xmlns:p14="http://schemas.microsoft.com/office/powerpoint/2010/main" val="21326697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en-US" sz="1800" b="0" i="0" u="none" strike="noStrike" dirty="0">
                <a:solidFill>
                  <a:srgbClr val="000000"/>
                </a:solidFill>
                <a:effectLst/>
                <a:latin typeface="Arial" panose="020B0604020202020204" pitchFamily="34" charset="0"/>
              </a:rPr>
              <a:t>little background about the main concepts around our project:</a:t>
            </a:r>
          </a:p>
          <a:p>
            <a:pPr rtl="0">
              <a:spcBef>
                <a:spcPts val="0"/>
              </a:spcBef>
              <a:spcAft>
                <a:spcPts val="0"/>
              </a:spcAft>
            </a:pPr>
            <a:br>
              <a:rPr lang="en-US" sz="1800" b="0" i="0" u="none" strike="noStrike" dirty="0">
                <a:solidFill>
                  <a:srgbClr val="000000"/>
                </a:solidFill>
                <a:effectLst/>
                <a:latin typeface="Arial" panose="020B0604020202020204" pitchFamily="34" charset="0"/>
              </a:rPr>
            </a:br>
            <a:r>
              <a:rPr lang="en-US" sz="1800" b="1" i="0" u="none" strike="noStrike" dirty="0">
                <a:solidFill>
                  <a:srgbClr val="000000"/>
                </a:solidFill>
                <a:effectLst/>
                <a:latin typeface="Arial" panose="020B0604020202020204" pitchFamily="34" charset="0"/>
              </a:rPr>
              <a:t>Bioinformatics</a:t>
            </a:r>
            <a:r>
              <a:rPr lang="en-US" sz="1800" b="0" i="0" u="none" strike="noStrike" dirty="0">
                <a:solidFill>
                  <a:srgbClr val="000000"/>
                </a:solidFill>
                <a:effectLst/>
                <a:latin typeface="Arial" panose="020B0604020202020204" pitchFamily="34" charset="0"/>
              </a:rPr>
              <a:t> combines Biology, computer science, and statistics to analyze large genetic datasets. This field helps us make sense of complex gene expression data.</a:t>
            </a:r>
          </a:p>
          <a:p>
            <a:pPr rtl="0">
              <a:spcBef>
                <a:spcPts val="0"/>
              </a:spcBef>
              <a:spcAft>
                <a:spcPts val="0"/>
              </a:spcAft>
            </a:pPr>
            <a:endParaRPr lang="en-US" sz="1800" b="0" i="0" u="none" strike="noStrike" dirty="0">
              <a:solidFill>
                <a:srgbClr val="000000"/>
              </a:solidFill>
              <a:effectLst/>
              <a:latin typeface="Arial" panose="020B0604020202020204" pitchFamily="34" charset="0"/>
            </a:endParaRPr>
          </a:p>
          <a:p>
            <a:pPr rtl="0">
              <a:spcBef>
                <a:spcPts val="0"/>
              </a:spcBef>
              <a:spcAft>
                <a:spcPts val="0"/>
              </a:spcAft>
            </a:pPr>
            <a:r>
              <a:rPr lang="en-US" sz="1800" b="1" i="0" u="none" strike="noStrike" dirty="0">
                <a:solidFill>
                  <a:srgbClr val="000000"/>
                </a:solidFill>
                <a:effectLst/>
                <a:latin typeface="Arial" panose="020B0604020202020204" pitchFamily="34" charset="0"/>
              </a:rPr>
              <a:t>Biological Pathways</a:t>
            </a:r>
            <a:r>
              <a:rPr lang="en-US" sz="1800" b="0" i="0" u="none" strike="noStrike" dirty="0">
                <a:solidFill>
                  <a:srgbClr val="000000"/>
                </a:solidFill>
                <a:effectLst/>
                <a:latin typeface="Arial" panose="020B0604020202020204" pitchFamily="34" charset="0"/>
              </a:rPr>
              <a:t> are sequences of actions in a cell that lead to specific outcomes, like metabolism or immune responses.</a:t>
            </a:r>
          </a:p>
          <a:p>
            <a:pPr rtl="0">
              <a:spcBef>
                <a:spcPts val="0"/>
              </a:spcBef>
              <a:spcAft>
                <a:spcPts val="0"/>
              </a:spcAft>
            </a:pPr>
            <a:endParaRPr lang="he-IL" b="0" dirty="0">
              <a:effectLst/>
            </a:endParaRPr>
          </a:p>
          <a:p>
            <a:pPr rtl="0">
              <a:spcBef>
                <a:spcPts val="0"/>
              </a:spcBef>
              <a:spcAft>
                <a:spcPts val="0"/>
              </a:spcAft>
            </a:pPr>
            <a:r>
              <a:rPr lang="en-US" b="1" dirty="0">
                <a:effectLst/>
              </a:rPr>
              <a:t>Gene expression </a:t>
            </a:r>
            <a:r>
              <a:rPr lang="en-US" b="0" dirty="0">
                <a:effectLst/>
              </a:rPr>
              <a:t>is how expressed the gene is – what it’s level.</a:t>
            </a:r>
          </a:p>
          <a:p>
            <a:pPr rtl="0">
              <a:spcBef>
                <a:spcPts val="0"/>
              </a:spcBef>
              <a:spcAft>
                <a:spcPts val="0"/>
              </a:spcAft>
            </a:pPr>
            <a:endParaRPr lang="en-US" b="0" dirty="0">
              <a:effectLst/>
            </a:endParaRPr>
          </a:p>
          <a:p>
            <a:r>
              <a:rPr lang="en-US" sz="1800" b="1" i="0" u="none" strike="noStrike" dirty="0">
                <a:solidFill>
                  <a:srgbClr val="000000"/>
                </a:solidFill>
                <a:effectLst/>
                <a:latin typeface="Arial" panose="020B0604020202020204" pitchFamily="34" charset="0"/>
              </a:rPr>
              <a:t>(Gene Expression is the way the information from a gene is converted into cellular functions.)</a:t>
            </a:r>
            <a:endParaRPr lang="en-IL" dirty="0"/>
          </a:p>
        </p:txBody>
      </p:sp>
      <p:sp>
        <p:nvSpPr>
          <p:cNvPr id="4" name="Slide Number Placeholder 3"/>
          <p:cNvSpPr>
            <a:spLocks noGrp="1"/>
          </p:cNvSpPr>
          <p:nvPr>
            <p:ph type="sldNum" sz="quarter" idx="5"/>
          </p:nvPr>
        </p:nvSpPr>
        <p:spPr/>
        <p:txBody>
          <a:bodyPr/>
          <a:lstStyle/>
          <a:p>
            <a:fld id="{2E32E40F-7AA4-DC4D-A128-076F39A53526}" type="slidenum">
              <a:rPr lang="en-IL" smtClean="0"/>
              <a:t>2</a:t>
            </a:fld>
            <a:endParaRPr lang="en-IL"/>
          </a:p>
        </p:txBody>
      </p:sp>
    </p:spTree>
    <p:extLst>
      <p:ext uri="{BB962C8B-B14F-4D97-AF65-F5344CB8AC3E}">
        <p14:creationId xmlns:p14="http://schemas.microsoft.com/office/powerpoint/2010/main" val="14222952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The primary question we want to explore on this research is </a:t>
            </a:r>
            <a:r>
              <a:rPr lang="en-US" sz="1800" b="1" dirty="0">
                <a:effectLst/>
                <a:latin typeface="Helvetica" pitchFamily="2" charset="0"/>
              </a:rPr>
              <a:t>What are the underlying biological mechanisms that contribute to gender-specific differences in physiological processes?</a:t>
            </a:r>
          </a:p>
          <a:p>
            <a:pPr rtl="0">
              <a:spcBef>
                <a:spcPts val="0"/>
              </a:spcBef>
              <a:spcAft>
                <a:spcPts val="0"/>
              </a:spcAft>
            </a:pPr>
            <a:br>
              <a:rPr lang="en-US" b="0" dirty="0">
                <a:effectLst/>
              </a:rPr>
            </a:br>
            <a:r>
              <a:rPr lang="en-US" b="0" dirty="0">
                <a:effectLst/>
              </a:rPr>
              <a:t>So, </a:t>
            </a:r>
            <a:r>
              <a:rPr lang="en-US" sz="1800" b="0" i="0" u="none" strike="noStrike" dirty="0">
                <a:solidFill>
                  <a:srgbClr val="000000"/>
                </a:solidFill>
                <a:effectLst/>
                <a:latin typeface="Arial" panose="020B0604020202020204" pitchFamily="34" charset="0"/>
              </a:rPr>
              <a:t>we aim to answer not just ‘what genes are expressed differently,’ but also ‘what biological processes and pathways are affected by these sex differences.</a:t>
            </a:r>
          </a:p>
        </p:txBody>
      </p:sp>
      <p:sp>
        <p:nvSpPr>
          <p:cNvPr id="4" name="Slide Number Placeholder 3"/>
          <p:cNvSpPr>
            <a:spLocks noGrp="1"/>
          </p:cNvSpPr>
          <p:nvPr>
            <p:ph type="sldNum" sz="quarter" idx="5"/>
          </p:nvPr>
        </p:nvSpPr>
        <p:spPr/>
        <p:txBody>
          <a:bodyPr/>
          <a:lstStyle/>
          <a:p>
            <a:fld id="{2E32E40F-7AA4-DC4D-A128-076F39A53526}" type="slidenum">
              <a:rPr lang="en-IL" smtClean="0"/>
              <a:t>3</a:t>
            </a:fld>
            <a:endParaRPr lang="en-IL"/>
          </a:p>
        </p:txBody>
      </p:sp>
    </p:spTree>
    <p:extLst>
      <p:ext uri="{BB962C8B-B14F-4D97-AF65-F5344CB8AC3E}">
        <p14:creationId xmlns:p14="http://schemas.microsoft.com/office/powerpoint/2010/main" val="18360641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en-US" sz="1800" b="0" i="0" u="none" strike="noStrike" dirty="0">
                <a:solidFill>
                  <a:srgbClr val="000000"/>
                </a:solidFill>
                <a:effectLst/>
                <a:latin typeface="Arial" panose="020B0604020202020204" pitchFamily="34" charset="0"/>
              </a:rPr>
              <a:t>What is our motivation?</a:t>
            </a:r>
            <a:br>
              <a:rPr lang="en-US" sz="1800" b="0" i="0" u="none" strike="noStrike" dirty="0">
                <a:solidFill>
                  <a:srgbClr val="000000"/>
                </a:solidFill>
                <a:effectLst/>
                <a:latin typeface="Arial" panose="020B0604020202020204" pitchFamily="34" charset="0"/>
              </a:rPr>
            </a:br>
            <a:endParaRPr lang="en-US" sz="1800" b="0" i="0" u="none" strike="noStrike" dirty="0">
              <a:solidFill>
                <a:srgbClr val="000000"/>
              </a:solidFill>
              <a:effectLst/>
              <a:latin typeface="Arial" panose="020B0604020202020204" pitchFamily="34" charset="0"/>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First, </a:t>
            </a:r>
            <a:r>
              <a:rPr lang="en-US" sz="1800" b="1" i="0" u="none" strike="noStrike" dirty="0">
                <a:solidFill>
                  <a:srgbClr val="000000"/>
                </a:solidFill>
                <a:effectLst/>
                <a:latin typeface="Arial" panose="020B0604020202020204" pitchFamily="34" charset="0"/>
              </a:rPr>
              <a:t>Biological pathways </a:t>
            </a:r>
            <a:r>
              <a:rPr lang="en-US" sz="1800" b="0" i="0" u="none" strike="noStrike" dirty="0">
                <a:solidFill>
                  <a:srgbClr val="000000"/>
                </a:solidFill>
                <a:effectLst/>
                <a:latin typeface="Arial" panose="020B0604020202020204" pitchFamily="34" charset="0"/>
              </a:rPr>
              <a:t>control essential cellular functions, from metabolism to immune responses, and differences in these pathways can explain why certain diseases affect males and females differently.</a:t>
            </a:r>
          </a:p>
          <a:p>
            <a:pPr rtl="0">
              <a:spcBef>
                <a:spcPts val="0"/>
              </a:spcBef>
              <a:spcAft>
                <a:spcPts val="0"/>
              </a:spcAft>
            </a:pPr>
            <a:br>
              <a:rPr lang="en-US" b="0" dirty="0">
                <a:effectLst/>
              </a:rPr>
            </a:br>
            <a:r>
              <a:rPr lang="en-US" sz="1800" b="0" i="0" u="none" strike="noStrike" dirty="0">
                <a:solidFill>
                  <a:srgbClr val="000000"/>
                </a:solidFill>
                <a:effectLst/>
                <a:latin typeface="Arial" panose="020B0604020202020204" pitchFamily="34" charset="0"/>
              </a:rPr>
              <a:t>Second, how likely each gender is to get certain disease. For example, women are more prone to autoimmune diseases, while men have higher rates of cardio diseases.</a:t>
            </a:r>
            <a:endParaRPr lang="en-US" b="0" dirty="0">
              <a:effectLst/>
            </a:endParaRPr>
          </a:p>
          <a:p>
            <a:br>
              <a:rPr lang="en-US" b="0" dirty="0">
                <a:effectLst/>
              </a:rPr>
            </a:br>
            <a:r>
              <a:rPr lang="en-US" sz="1800" b="0" i="0" u="none" strike="noStrike" dirty="0">
                <a:solidFill>
                  <a:srgbClr val="000000"/>
                </a:solidFill>
                <a:effectLst/>
                <a:latin typeface="Arial" panose="020B0604020202020204" pitchFamily="34" charset="0"/>
              </a:rPr>
              <a:t>Finally, the goal of </a:t>
            </a:r>
            <a:r>
              <a:rPr lang="en-US" sz="1800" b="1" i="0" u="none" strike="noStrike" dirty="0">
                <a:solidFill>
                  <a:srgbClr val="000000"/>
                </a:solidFill>
                <a:effectLst/>
                <a:latin typeface="Arial" panose="020B0604020202020204" pitchFamily="34" charset="0"/>
              </a:rPr>
              <a:t>personalized medicine</a:t>
            </a:r>
            <a:r>
              <a:rPr lang="en-US" sz="1800" b="0" i="0" u="none" strike="noStrike" dirty="0">
                <a:solidFill>
                  <a:srgbClr val="000000"/>
                </a:solidFill>
                <a:effectLst/>
                <a:latin typeface="Arial" panose="020B0604020202020204" pitchFamily="34" charset="0"/>
              </a:rPr>
              <a:t> is to adjust medical treatment to individual characteristics, and gender is a key variable.</a:t>
            </a:r>
            <a:endParaRPr lang="he-IL" sz="1800" b="0" i="0" u="none" strike="noStrike" dirty="0">
              <a:solidFill>
                <a:srgbClr val="000000"/>
              </a:solidFill>
              <a:effectLst/>
              <a:latin typeface="Arial" panose="020B0604020202020204" pitchFamily="34" charset="0"/>
            </a:endParaRPr>
          </a:p>
          <a:p>
            <a:endParaRPr lang="en-US" dirty="0"/>
          </a:p>
          <a:p>
            <a:r>
              <a:rPr lang="en-US" dirty="0"/>
              <a:t>------------------------------------------------------</a:t>
            </a:r>
          </a:p>
          <a:p>
            <a:endParaRPr lang="en-US" dirty="0"/>
          </a:p>
          <a:p>
            <a:r>
              <a:rPr lang="en-US" dirty="0"/>
              <a:t>A </a:t>
            </a:r>
            <a:r>
              <a:rPr lang="en-US" b="1" dirty="0"/>
              <a:t>biological pathway</a:t>
            </a:r>
            <a:r>
              <a:rPr lang="en-US" dirty="0"/>
              <a:t> is a series of actions among molecules in a cell that leads to a certain product or change in the cell. Pathways are critical for various biological processes, such as metabolism, gene regulation, and immune responses. </a:t>
            </a:r>
            <a:r>
              <a:rPr lang="en-US" b="1" dirty="0"/>
              <a:t>Example:</a:t>
            </a:r>
            <a:r>
              <a:rPr lang="en-US" dirty="0"/>
              <a:t> The </a:t>
            </a:r>
            <a:r>
              <a:rPr lang="en-US" b="1" dirty="0"/>
              <a:t>glycolysis pathway</a:t>
            </a:r>
            <a:r>
              <a:rPr lang="en-US" dirty="0"/>
              <a:t> involves a series of steps that break down glucose to produce energy for the cell.</a:t>
            </a:r>
          </a:p>
          <a:p>
            <a:endParaRPr lang="en-US" dirty="0"/>
          </a:p>
          <a:p>
            <a:r>
              <a:rPr lang="en-US" b="1" dirty="0"/>
              <a:t>Cellular function</a:t>
            </a:r>
            <a:r>
              <a:rPr lang="en-US" dirty="0"/>
              <a:t> refers to the activities and processes carried out by cells to sustain life. Cells perform tasks like energy production, molecule transport, waste removal, and protein synthesis. </a:t>
            </a:r>
            <a:r>
              <a:rPr lang="en-US" b="1" dirty="0"/>
              <a:t>Example:</a:t>
            </a:r>
            <a:r>
              <a:rPr lang="en-US" dirty="0"/>
              <a:t> </a:t>
            </a:r>
            <a:r>
              <a:rPr lang="en-US" b="1" dirty="0"/>
              <a:t>Protein synthesis</a:t>
            </a:r>
            <a:r>
              <a:rPr lang="en-US" dirty="0"/>
              <a:t> is a critical cellular function, where cells use DNA instructions to create proteins, essential for structure and function.</a:t>
            </a:r>
          </a:p>
          <a:p>
            <a:endParaRPr lang="en-US" dirty="0"/>
          </a:p>
          <a:p>
            <a:r>
              <a:rPr lang="en-US" b="1" dirty="0"/>
              <a:t>Metabolism</a:t>
            </a:r>
            <a:r>
              <a:rPr lang="en-US" dirty="0"/>
              <a:t> is the set of life-sustaining chemical reactions in organisms. These reactions break down nutrients (like sugars and fats) to produce energy or use energy to build molecules.</a:t>
            </a:r>
          </a:p>
          <a:p>
            <a:endParaRPr lang="en-US" dirty="0"/>
          </a:p>
          <a:p>
            <a:r>
              <a:rPr lang="en-US" dirty="0"/>
              <a:t>The </a:t>
            </a:r>
            <a:r>
              <a:rPr lang="en-US" b="1" dirty="0"/>
              <a:t>immune response</a:t>
            </a:r>
            <a:r>
              <a:rPr lang="en-US" dirty="0"/>
              <a:t> is the body's defense mechanism against foreign invaders, such as bacteria, viruses, and toxins. It involves recognizing and attacking these threats using specialized cells and proteins. </a:t>
            </a:r>
            <a:r>
              <a:rPr lang="en-US" b="1" dirty="0"/>
              <a:t>Example:</a:t>
            </a:r>
            <a:r>
              <a:rPr lang="en-US" dirty="0"/>
              <a:t> When a virus enters the body, the immune system produces antibodies to neutralize the threat.</a:t>
            </a:r>
          </a:p>
          <a:p>
            <a:endParaRPr lang="en-US" dirty="0"/>
          </a:p>
          <a:p>
            <a:r>
              <a:rPr lang="en-US" dirty="0"/>
              <a:t>In </a:t>
            </a:r>
            <a:r>
              <a:rPr lang="en-US" b="1" dirty="0"/>
              <a:t>autoimmune diseases</a:t>
            </a:r>
            <a:r>
              <a:rPr lang="en-US" dirty="0"/>
              <a:t>, the immune system mistakenly attacks the body’s own healthy cells, tissues, or organs. This can cause chronic inflammation and damage to various parts of the body.</a:t>
            </a:r>
          </a:p>
          <a:p>
            <a:endParaRPr lang="en-US" dirty="0"/>
          </a:p>
          <a:p>
            <a:r>
              <a:rPr lang="en-US" dirty="0"/>
              <a:t>The </a:t>
            </a:r>
            <a:r>
              <a:rPr lang="en-US" b="1" dirty="0"/>
              <a:t>cardiovascular system</a:t>
            </a:r>
            <a:r>
              <a:rPr lang="en-US" dirty="0"/>
              <a:t> involves the heart and blood vessels, responsible for circulating blood throughout the body to supply oxygen and nutrients while removing waste.</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2E32E40F-7AA4-DC4D-A128-076F39A53526}" type="slidenum">
              <a:rPr lang="en-IL" smtClean="0"/>
              <a:t>4</a:t>
            </a:fld>
            <a:endParaRPr lang="en-IL"/>
          </a:p>
        </p:txBody>
      </p:sp>
    </p:spTree>
    <p:extLst>
      <p:ext uri="{BB962C8B-B14F-4D97-AF65-F5344CB8AC3E}">
        <p14:creationId xmlns:p14="http://schemas.microsoft.com/office/powerpoint/2010/main" val="40690903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en-US" sz="1800" b="0" i="0" u="none" strike="noStrike" dirty="0">
                <a:solidFill>
                  <a:srgbClr val="000000"/>
                </a:solidFill>
                <a:effectLst/>
                <a:latin typeface="Arial" panose="020B0604020202020204" pitchFamily="34" charset="0"/>
                <a:cs typeface="Arial" panose="020B0604020202020204" pitchFamily="34" charset="0"/>
              </a:rPr>
              <a:t>Research on sex-biased gene expression has expanded over the last decade, revealing key insights into how these differences affect health outcomes in males and females.</a:t>
            </a:r>
          </a:p>
          <a:p>
            <a:pPr rtl="0">
              <a:spcBef>
                <a:spcPts val="0"/>
              </a:spcBef>
              <a:spcAft>
                <a:spcPts val="0"/>
              </a:spcAft>
            </a:pPr>
            <a:endParaRPr lang="en-US" sz="2800" b="0" dirty="0">
              <a:effectLst/>
              <a:latin typeface="Arial" panose="020B0604020202020204" pitchFamily="34" charset="0"/>
              <a:cs typeface="Arial" panose="020B0604020202020204" pitchFamily="34" charset="0"/>
            </a:endParaRPr>
          </a:p>
          <a:p>
            <a:pPr rtl="0">
              <a:spcBef>
                <a:spcPts val="1200"/>
              </a:spcBef>
              <a:spcAft>
                <a:spcPts val="1200"/>
              </a:spcAft>
            </a:pPr>
            <a:r>
              <a:rPr lang="en-US" sz="1800" b="1" i="0" u="none" strike="noStrike" dirty="0">
                <a:solidFill>
                  <a:srgbClr val="000000"/>
                </a:solidFill>
                <a:effectLst/>
                <a:latin typeface="Arial" panose="020B0604020202020204" pitchFamily="34" charset="0"/>
                <a:cs typeface="Arial" panose="020B0604020202020204" pitchFamily="34" charset="0"/>
              </a:rPr>
              <a:t>Mayne et al. (2016)</a:t>
            </a:r>
            <a:r>
              <a:rPr lang="en-US" sz="1800" b="0" i="0" u="none" strike="noStrike" dirty="0">
                <a:solidFill>
                  <a:srgbClr val="000000"/>
                </a:solidFill>
                <a:effectLst/>
                <a:latin typeface="Arial" panose="020B0604020202020204" pitchFamily="34" charset="0"/>
                <a:cs typeface="Arial" panose="020B0604020202020204" pitchFamily="34" charset="0"/>
              </a:rPr>
              <a:t> discovered that immune pathways are more active in females, while growth and energy pathways are more active in males. </a:t>
            </a:r>
          </a:p>
          <a:p>
            <a:pPr rtl="0">
              <a:spcBef>
                <a:spcPts val="1200"/>
              </a:spcBef>
              <a:spcAft>
                <a:spcPts val="1200"/>
              </a:spcAft>
            </a:pPr>
            <a:endParaRPr lang="en-US" sz="2800" b="0" dirty="0">
              <a:effectLst/>
              <a:latin typeface="Arial" panose="020B0604020202020204" pitchFamily="34" charset="0"/>
              <a:cs typeface="Arial" panose="020B0604020202020204" pitchFamily="34" charset="0"/>
            </a:endParaRPr>
          </a:p>
          <a:p>
            <a:pPr rtl="0">
              <a:spcBef>
                <a:spcPts val="1200"/>
              </a:spcBef>
              <a:spcAft>
                <a:spcPts val="1200"/>
              </a:spcAft>
            </a:pPr>
            <a:r>
              <a:rPr lang="en-US" sz="1800" b="1" i="0" u="none" strike="noStrike" dirty="0">
                <a:solidFill>
                  <a:srgbClr val="000000"/>
                </a:solidFill>
                <a:effectLst/>
                <a:latin typeface="Arial" panose="020B0604020202020204" pitchFamily="34" charset="0"/>
                <a:cs typeface="Arial" panose="020B0604020202020204" pitchFamily="34" charset="0"/>
              </a:rPr>
              <a:t>Gershoni &amp; Pietrokovski (2017)</a:t>
            </a:r>
            <a:r>
              <a:rPr lang="en-US" sz="1800" b="0" i="0" u="none" strike="noStrike" dirty="0">
                <a:solidFill>
                  <a:srgbClr val="000000"/>
                </a:solidFill>
                <a:effectLst/>
                <a:latin typeface="Arial" panose="020B0604020202020204" pitchFamily="34" charset="0"/>
                <a:cs typeface="Arial" panose="020B0604020202020204" pitchFamily="34" charset="0"/>
              </a:rPr>
              <a:t> studied gene expression in 53 tissues and found that sex-biased genes are influenced by evolution.</a:t>
            </a:r>
          </a:p>
          <a:p>
            <a:pPr rtl="0">
              <a:spcBef>
                <a:spcPts val="1200"/>
              </a:spcBef>
              <a:spcAft>
                <a:spcPts val="1200"/>
              </a:spcAft>
            </a:pPr>
            <a:endParaRPr lang="en-US" sz="1800" b="0" i="0" u="none" strike="noStrike" dirty="0">
              <a:solidFill>
                <a:srgbClr val="000000"/>
              </a:solidFill>
              <a:effectLst/>
              <a:latin typeface="Arial" panose="020B0604020202020204" pitchFamily="34" charset="0"/>
              <a:cs typeface="Arial" panose="020B0604020202020204" pitchFamily="34" charset="0"/>
            </a:endParaRPr>
          </a:p>
          <a:p>
            <a:pPr rtl="0">
              <a:spcBef>
                <a:spcPts val="1200"/>
              </a:spcBef>
              <a:spcAft>
                <a:spcPts val="1200"/>
              </a:spcAft>
            </a:pPr>
            <a:r>
              <a:rPr lang="en-US" sz="1800" b="1" i="0" u="none" strike="noStrike" dirty="0">
                <a:solidFill>
                  <a:srgbClr val="000000"/>
                </a:solidFill>
                <a:effectLst/>
                <a:latin typeface="Arial" panose="020B0604020202020204" pitchFamily="34" charset="0"/>
                <a:cs typeface="Arial" panose="020B0604020202020204" pitchFamily="34" charset="0"/>
              </a:rPr>
              <a:t>Kassam et al. (2019)</a:t>
            </a:r>
            <a:r>
              <a:rPr lang="en-US" sz="1800" b="0" i="0" u="none" strike="noStrike" dirty="0">
                <a:solidFill>
                  <a:srgbClr val="000000"/>
                </a:solidFill>
                <a:effectLst/>
                <a:latin typeface="Arial" panose="020B0604020202020204" pitchFamily="34" charset="0"/>
                <a:cs typeface="Arial" panose="020B0604020202020204" pitchFamily="34" charset="0"/>
              </a:rPr>
              <a:t> </a:t>
            </a:r>
            <a:r>
              <a:rPr lang="en-US" sz="1800" spc="190" dirty="0">
                <a:solidFill>
                  <a:srgbClr val="000000"/>
                </a:solidFill>
                <a:latin typeface="Arial" panose="020B0604020202020204" pitchFamily="34" charset="0"/>
                <a:ea typeface="Lato"/>
                <a:cs typeface="Arial" panose="020B0604020202020204" pitchFamily="34" charset="0"/>
                <a:sym typeface="Lato"/>
              </a:rPr>
              <a:t>Identified tissue-specific sex differences influenced by hormones</a:t>
            </a:r>
          </a:p>
          <a:p>
            <a:pPr rtl="0">
              <a:spcBef>
                <a:spcPts val="1200"/>
              </a:spcBef>
              <a:spcAft>
                <a:spcPts val="1200"/>
              </a:spcAft>
            </a:pPr>
            <a:endParaRPr lang="en-US" sz="2800" b="0" dirty="0">
              <a:effectLst/>
              <a:latin typeface="Arial" panose="020B0604020202020204" pitchFamily="34" charset="0"/>
              <a:cs typeface="Arial" panose="020B0604020202020204" pitchFamily="34" charset="0"/>
            </a:endParaRPr>
          </a:p>
          <a:p>
            <a:pPr rtl="0">
              <a:spcBef>
                <a:spcPts val="1200"/>
              </a:spcBef>
              <a:spcAft>
                <a:spcPts val="1200"/>
              </a:spcAft>
            </a:pPr>
            <a:r>
              <a:rPr lang="en-US" sz="1800" b="1" i="0" u="none" strike="noStrike" dirty="0">
                <a:solidFill>
                  <a:srgbClr val="000000"/>
                </a:solidFill>
                <a:effectLst/>
                <a:latin typeface="Arial" panose="020B0604020202020204" pitchFamily="34" charset="0"/>
                <a:cs typeface="Arial" panose="020B0604020202020204" pitchFamily="34" charset="0"/>
              </a:rPr>
              <a:t>Oliva et al. (2020)</a:t>
            </a:r>
            <a:r>
              <a:rPr lang="en-US" sz="1800" b="0" i="0" u="none" strike="noStrike" dirty="0">
                <a:solidFill>
                  <a:srgbClr val="000000"/>
                </a:solidFill>
                <a:effectLst/>
                <a:latin typeface="Arial" panose="020B0604020202020204" pitchFamily="34" charset="0"/>
                <a:cs typeface="Arial" panose="020B0604020202020204" pitchFamily="34" charset="0"/>
              </a:rPr>
              <a:t> showed that around 37% of genes are expressed differently in males and females. </a:t>
            </a:r>
          </a:p>
          <a:p>
            <a:pPr rtl="0">
              <a:spcBef>
                <a:spcPts val="1200"/>
              </a:spcBef>
              <a:spcAft>
                <a:spcPts val="1200"/>
              </a:spcAft>
            </a:pPr>
            <a:endParaRPr lang="en-US" sz="2800" b="0" dirty="0">
              <a:effectLst/>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1200"/>
              </a:spcBef>
              <a:spcAft>
                <a:spcPts val="1200"/>
              </a:spcAft>
              <a:buClrTx/>
              <a:buSzTx/>
              <a:buFontTx/>
              <a:buNone/>
              <a:tabLst/>
              <a:defRPr/>
            </a:pPr>
            <a:r>
              <a:rPr lang="en-US" sz="1800" b="1" i="0" u="none" strike="noStrike" dirty="0">
                <a:solidFill>
                  <a:srgbClr val="000000"/>
                </a:solidFill>
                <a:effectLst/>
                <a:latin typeface="Arial" panose="020B0604020202020204" pitchFamily="34" charset="0"/>
                <a:cs typeface="Arial" panose="020B0604020202020204" pitchFamily="34" charset="0"/>
              </a:rPr>
              <a:t>Hartman et al. (2021)</a:t>
            </a:r>
            <a:r>
              <a:rPr lang="en-US" sz="1800" b="0" i="0" u="none" strike="noStrike" dirty="0">
                <a:solidFill>
                  <a:srgbClr val="000000"/>
                </a:solidFill>
                <a:effectLst/>
                <a:latin typeface="Arial" panose="020B0604020202020204" pitchFamily="34" charset="0"/>
                <a:cs typeface="Arial" panose="020B0604020202020204" pitchFamily="34" charset="0"/>
              </a:rPr>
              <a:t> </a:t>
            </a:r>
            <a:r>
              <a:rPr lang="en-US" sz="1800" spc="190" dirty="0">
                <a:solidFill>
                  <a:srgbClr val="000000"/>
                </a:solidFill>
                <a:latin typeface="Lato"/>
                <a:ea typeface="Lato"/>
                <a:cs typeface="Lato"/>
                <a:sym typeface="Lato"/>
              </a:rPr>
              <a:t>Explored sex-dependent immune gene co-expression</a:t>
            </a:r>
            <a:r>
              <a:rPr lang="en-US" sz="1800" b="0" i="0" u="none" strike="noStrike" dirty="0">
                <a:solidFill>
                  <a:srgbClr val="000000"/>
                </a:solidFill>
                <a:effectLst/>
                <a:latin typeface="Arial" panose="020B0604020202020204" pitchFamily="34" charset="0"/>
                <a:cs typeface="Arial" panose="020B0604020202020204" pitchFamily="34" charset="0"/>
              </a:rPr>
              <a:t>. </a:t>
            </a:r>
          </a:p>
          <a:p>
            <a:pPr rtl="0">
              <a:spcBef>
                <a:spcPts val="1200"/>
              </a:spcBef>
              <a:spcAft>
                <a:spcPts val="1200"/>
              </a:spcAft>
            </a:pPr>
            <a:endParaRPr lang="en-US" sz="2800" b="0" dirty="0">
              <a:effectLst/>
              <a:latin typeface="Arial" panose="020B0604020202020204" pitchFamily="34" charset="0"/>
              <a:cs typeface="Arial" panose="020B0604020202020204" pitchFamily="34" charset="0"/>
            </a:endParaRPr>
          </a:p>
          <a:p>
            <a:pPr rtl="0">
              <a:spcBef>
                <a:spcPts val="1200"/>
              </a:spcBef>
              <a:spcAft>
                <a:spcPts val="1200"/>
              </a:spcAft>
            </a:pPr>
            <a:r>
              <a:rPr lang="en-US" sz="1800" b="1" i="0" u="none" strike="noStrike" dirty="0">
                <a:solidFill>
                  <a:srgbClr val="000000"/>
                </a:solidFill>
                <a:effectLst/>
                <a:latin typeface="Arial" panose="020B0604020202020204" pitchFamily="34" charset="0"/>
                <a:cs typeface="Arial" panose="020B0604020202020204" pitchFamily="34" charset="0"/>
              </a:rPr>
              <a:t>Lopes-Ramos et al. (2020)</a:t>
            </a:r>
            <a:r>
              <a:rPr lang="en-US" sz="1800" b="0" i="0" u="none" strike="noStrike" dirty="0">
                <a:solidFill>
                  <a:srgbClr val="000000"/>
                </a:solidFill>
                <a:effectLst/>
                <a:latin typeface="Arial" panose="020B0604020202020204" pitchFamily="34" charset="0"/>
                <a:cs typeface="Arial" panose="020B0604020202020204" pitchFamily="34" charset="0"/>
              </a:rPr>
              <a:t> showed that genes controlled by transcription factors work differently between men and women.</a:t>
            </a:r>
          </a:p>
          <a:p>
            <a:pPr rtl="0">
              <a:spcBef>
                <a:spcPts val="1200"/>
              </a:spcBef>
              <a:spcAft>
                <a:spcPts val="1200"/>
              </a:spcAft>
            </a:pPr>
            <a:endParaRPr lang="en-US" sz="2800" b="0" dirty="0">
              <a:effectLst/>
              <a:latin typeface="Arial" panose="020B0604020202020204" pitchFamily="34" charset="0"/>
              <a:cs typeface="Arial" panose="020B0604020202020204" pitchFamily="34" charset="0"/>
            </a:endParaRPr>
          </a:p>
          <a:p>
            <a:pPr rtl="0">
              <a:spcBef>
                <a:spcPts val="1200"/>
              </a:spcBef>
              <a:spcAft>
                <a:spcPts val="1200"/>
              </a:spcAft>
            </a:pPr>
            <a:r>
              <a:rPr lang="en-US" sz="1800" b="1" i="0" u="none" strike="noStrike" dirty="0">
                <a:solidFill>
                  <a:srgbClr val="000000"/>
                </a:solidFill>
                <a:effectLst/>
                <a:latin typeface="Arial" panose="020B0604020202020204" pitchFamily="34" charset="0"/>
                <a:cs typeface="Arial" panose="020B0604020202020204" pitchFamily="34" charset="0"/>
              </a:rPr>
              <a:t>Yehuda and Somekh (2022)</a:t>
            </a:r>
            <a:r>
              <a:rPr lang="en-US" sz="1800" b="0" i="0" u="none" strike="noStrike" dirty="0">
                <a:solidFill>
                  <a:srgbClr val="000000"/>
                </a:solidFill>
                <a:effectLst/>
                <a:latin typeface="Arial" panose="020B0604020202020204" pitchFamily="34" charset="0"/>
                <a:cs typeface="Arial" panose="020B0604020202020204" pitchFamily="34" charset="0"/>
              </a:rPr>
              <a:t> used machine learning to study gene functions in fat tissue, showing how bioinformatics and machine learning together can help us understand how genes work differently between men and women.</a:t>
            </a:r>
          </a:p>
          <a:p>
            <a:pPr rtl="0">
              <a:spcBef>
                <a:spcPts val="1200"/>
              </a:spcBef>
              <a:spcAft>
                <a:spcPts val="1200"/>
              </a:spcAft>
            </a:pPr>
            <a:endParaRPr lang="en-US" sz="2800" b="0" dirty="0">
              <a:effectLst/>
              <a:latin typeface="Arial" panose="020B0604020202020204" pitchFamily="34" charset="0"/>
              <a:cs typeface="Arial" panose="020B0604020202020204" pitchFamily="34" charset="0"/>
            </a:endParaRPr>
          </a:p>
          <a:p>
            <a:pPr rtl="0">
              <a:spcBef>
                <a:spcPts val="1200"/>
              </a:spcBef>
              <a:spcAft>
                <a:spcPts val="1200"/>
              </a:spcAft>
            </a:pPr>
            <a:r>
              <a:rPr lang="en-US" sz="1800" b="0" i="0" u="none" strike="noStrike" dirty="0">
                <a:solidFill>
                  <a:srgbClr val="000000"/>
                </a:solidFill>
                <a:effectLst/>
                <a:latin typeface="Arial" panose="020B0604020202020204" pitchFamily="34" charset="0"/>
                <a:cs typeface="Arial" panose="020B0604020202020204" pitchFamily="34" charset="0"/>
              </a:rPr>
              <a:t>These studies give us a strong base for understanding sex-biased gene expression.</a:t>
            </a:r>
            <a:br>
              <a:rPr lang="en-US" sz="2800" dirty="0">
                <a:latin typeface="Arial" panose="020B0604020202020204" pitchFamily="34" charset="0"/>
                <a:cs typeface="Arial" panose="020B0604020202020204" pitchFamily="34" charset="0"/>
              </a:rPr>
            </a:br>
            <a:endParaRPr lang="en-IL"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2E32E40F-7AA4-DC4D-A128-076F39A53526}" type="slidenum">
              <a:rPr lang="en-IL" smtClean="0"/>
              <a:t>5</a:t>
            </a:fld>
            <a:endParaRPr lang="en-IL"/>
          </a:p>
        </p:txBody>
      </p:sp>
    </p:spTree>
    <p:extLst>
      <p:ext uri="{BB962C8B-B14F-4D97-AF65-F5344CB8AC3E}">
        <p14:creationId xmlns:p14="http://schemas.microsoft.com/office/powerpoint/2010/main" val="39153597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en-US" sz="1800" b="0" i="0" u="none" strike="noStrike" dirty="0">
                <a:solidFill>
                  <a:srgbClr val="000000"/>
                </a:solidFill>
                <a:effectLst/>
                <a:latin typeface="Arial" panose="020B0604020202020204" pitchFamily="34" charset="0"/>
              </a:rPr>
              <a:t>Now let's talk about our Dataset that we are going to use, its the </a:t>
            </a:r>
            <a:r>
              <a:rPr lang="en-US" sz="1800" b="0" i="0" u="none" strike="noStrike" dirty="0" err="1">
                <a:solidFill>
                  <a:srgbClr val="000000"/>
                </a:solidFill>
                <a:effectLst/>
                <a:latin typeface="Arial" panose="020B0604020202020204" pitchFamily="34" charset="0"/>
              </a:rPr>
              <a:t>Gtex</a:t>
            </a:r>
            <a:r>
              <a:rPr lang="en-US" sz="1800" b="0" i="0" u="none" strike="noStrike" dirty="0">
                <a:solidFill>
                  <a:srgbClr val="000000"/>
                </a:solidFill>
                <a:effectLst/>
                <a:latin typeface="Arial" panose="020B0604020202020204" pitchFamily="34" charset="0"/>
              </a:rPr>
              <a:t> dataset which provides large-scale RNA sequencing data across multiple human tissues.</a:t>
            </a:r>
          </a:p>
          <a:p>
            <a:pPr rtl="0">
              <a:spcBef>
                <a:spcPts val="0"/>
              </a:spcBef>
              <a:spcAft>
                <a:spcPts val="0"/>
              </a:spcAft>
            </a:pPr>
            <a:r>
              <a:rPr lang="en-US" sz="1800" b="0" i="0" u="none" strike="noStrike" dirty="0">
                <a:solidFill>
                  <a:srgbClr val="000000"/>
                </a:solidFill>
                <a:effectLst/>
                <a:latin typeface="Arial" panose="020B0604020202020204" pitchFamily="34" charset="0"/>
              </a:rPr>
              <a:t> </a:t>
            </a:r>
            <a:endParaRPr lang="en-US" b="0"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This is what our data looks like, the data includes the gene levels of the deceased people and several characteristics of the deceased.</a:t>
            </a:r>
          </a:p>
          <a:p>
            <a:pPr rtl="0">
              <a:spcBef>
                <a:spcPts val="0"/>
              </a:spcBef>
              <a:spcAft>
                <a:spcPts val="0"/>
              </a:spcAft>
            </a:pPr>
            <a:endParaRPr lang="en-US" b="0"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In the upper table you can see rows that describe genes and columns are samples of the deceased people.</a:t>
            </a:r>
          </a:p>
          <a:p>
            <a:pPr rtl="0">
              <a:spcBef>
                <a:spcPts val="0"/>
              </a:spcBef>
              <a:spcAft>
                <a:spcPts val="0"/>
              </a:spcAft>
            </a:pPr>
            <a:endParaRPr lang="en-US" b="0"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In the lower table you can see the characteristics of each subject, for example SMRIN represents the quality of the sample, GENDER describes the gender, DTHHRDY - the cause of death.</a:t>
            </a:r>
          </a:p>
          <a:p>
            <a:pPr rtl="0">
              <a:spcBef>
                <a:spcPts val="0"/>
              </a:spcBef>
              <a:spcAft>
                <a:spcPts val="0"/>
              </a:spcAft>
            </a:pPr>
            <a:endParaRPr lang="en-US" b="0"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DTHHRDY = 0 cases on mechanical ventilator before death</a:t>
            </a:r>
            <a:endParaRPr lang="en-US" b="0"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DTHHRDY = 1 non-ventilation fast deaths due to accident, blunt force, trauma, or suicide of healthy individuals</a:t>
            </a:r>
            <a:endParaRPr lang="en-US" b="0"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DTHHRDY = 2 non-ventilation fast deaths of natural causes of healthy individuals</a:t>
            </a:r>
            <a:endParaRPr lang="en-US" b="0"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DTHHRDY = 3 represents intermediate death after terminal phase of 1 to 24 hours</a:t>
            </a:r>
            <a:endParaRPr lang="en-US" b="0"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DTHHRDY = 4 represents slow death after a long illness</a:t>
            </a:r>
            <a:endParaRPr lang="en-US" b="0" dirty="0">
              <a:effectLst/>
            </a:endParaRPr>
          </a:p>
          <a:p>
            <a:br>
              <a:rPr lang="en-US" dirty="0"/>
            </a:br>
            <a:endParaRPr lang="en-IL" dirty="0"/>
          </a:p>
        </p:txBody>
      </p:sp>
      <p:sp>
        <p:nvSpPr>
          <p:cNvPr id="4" name="Slide Number Placeholder 3"/>
          <p:cNvSpPr>
            <a:spLocks noGrp="1"/>
          </p:cNvSpPr>
          <p:nvPr>
            <p:ph type="sldNum" sz="quarter" idx="5"/>
          </p:nvPr>
        </p:nvSpPr>
        <p:spPr/>
        <p:txBody>
          <a:bodyPr/>
          <a:lstStyle/>
          <a:p>
            <a:fld id="{2E32E40F-7AA4-DC4D-A128-076F39A53526}" type="slidenum">
              <a:rPr lang="en-IL" smtClean="0"/>
              <a:t>6</a:t>
            </a:fld>
            <a:endParaRPr lang="en-IL"/>
          </a:p>
        </p:txBody>
      </p:sp>
    </p:spTree>
    <p:extLst>
      <p:ext uri="{BB962C8B-B14F-4D97-AF65-F5344CB8AC3E}">
        <p14:creationId xmlns:p14="http://schemas.microsoft.com/office/powerpoint/2010/main" val="34810718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hypothesis has three key points:</a:t>
            </a:r>
          </a:p>
          <a:p>
            <a:endParaRPr lang="en-US" dirty="0"/>
          </a:p>
          <a:p>
            <a:r>
              <a:rPr lang="en-US" b="1" dirty="0"/>
              <a:t>The first one is the Gender-specific gene expression</a:t>
            </a:r>
            <a:r>
              <a:rPr lang="en-US" dirty="0"/>
              <a:t> and how it affects biological pathways, meaning that genes behave differently in males and females, which influences how biological processes work.</a:t>
            </a:r>
          </a:p>
          <a:p>
            <a:endParaRPr lang="en-US" dirty="0"/>
          </a:p>
          <a:p>
            <a:r>
              <a:rPr lang="en-US" dirty="0"/>
              <a:t>The second is The </a:t>
            </a:r>
            <a:r>
              <a:rPr lang="en-US" b="1" dirty="0"/>
              <a:t>gene expression data</a:t>
            </a:r>
            <a:r>
              <a:rPr lang="en-US" dirty="0"/>
              <a:t> that we are going to analyze and will show us </a:t>
            </a:r>
            <a:r>
              <a:rPr lang="en-US" b="1" dirty="0"/>
              <a:t>sex-biased expression patterns</a:t>
            </a:r>
            <a:r>
              <a:rPr lang="en-US" dirty="0"/>
              <a:t>, where certain genes are more active in one gender than the other.</a:t>
            </a:r>
          </a:p>
          <a:p>
            <a:endParaRPr lang="en-US" dirty="0"/>
          </a:p>
          <a:p>
            <a:r>
              <a:rPr lang="en-US" b="1" dirty="0"/>
              <a:t>The last one is Enrichment analysis it</a:t>
            </a:r>
            <a:r>
              <a:rPr lang="en-US" dirty="0"/>
              <a:t> will help us find </a:t>
            </a:r>
            <a:r>
              <a:rPr lang="en-US" b="1" dirty="0"/>
              <a:t>biologically meaningful gender-based pathways</a:t>
            </a:r>
            <a:r>
              <a:rPr lang="en-US" dirty="0"/>
              <a:t> that could inform </a:t>
            </a:r>
            <a:r>
              <a:rPr lang="en-US" b="1" dirty="0"/>
              <a:t>personalized medicine.</a:t>
            </a:r>
            <a:endParaRPr lang="en-US" dirty="0"/>
          </a:p>
        </p:txBody>
      </p:sp>
      <p:sp>
        <p:nvSpPr>
          <p:cNvPr id="4" name="Slide Number Placeholder 3"/>
          <p:cNvSpPr>
            <a:spLocks noGrp="1"/>
          </p:cNvSpPr>
          <p:nvPr>
            <p:ph type="sldNum" sz="quarter" idx="5"/>
          </p:nvPr>
        </p:nvSpPr>
        <p:spPr/>
        <p:txBody>
          <a:bodyPr/>
          <a:lstStyle/>
          <a:p>
            <a:fld id="{2E32E40F-7AA4-DC4D-A128-076F39A53526}" type="slidenum">
              <a:rPr lang="en-IL" smtClean="0"/>
              <a:t>7</a:t>
            </a:fld>
            <a:endParaRPr lang="en-IL"/>
          </a:p>
        </p:txBody>
      </p:sp>
    </p:spTree>
    <p:extLst>
      <p:ext uri="{BB962C8B-B14F-4D97-AF65-F5344CB8AC3E}">
        <p14:creationId xmlns:p14="http://schemas.microsoft.com/office/powerpoint/2010/main" val="41166248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en-US" sz="1800" b="0" i="0" u="none" strike="noStrike" dirty="0">
                <a:solidFill>
                  <a:srgbClr val="000000"/>
                </a:solidFill>
                <a:effectLst/>
                <a:latin typeface="Arial" panose="020B0604020202020204" pitchFamily="34" charset="0"/>
              </a:rPr>
              <a:t>our key experimental tools include using the </a:t>
            </a:r>
            <a:r>
              <a:rPr lang="en-US" sz="1800" b="1" i="0" u="none" strike="noStrike" dirty="0" err="1">
                <a:solidFill>
                  <a:srgbClr val="000000"/>
                </a:solidFill>
                <a:effectLst/>
                <a:latin typeface="Arial" panose="020B0604020202020204" pitchFamily="34" charset="0"/>
              </a:rPr>
              <a:t>GTEx</a:t>
            </a:r>
            <a:r>
              <a:rPr lang="en-US" sz="1800" b="1" i="0" u="none" strike="noStrike" dirty="0">
                <a:solidFill>
                  <a:srgbClr val="000000"/>
                </a:solidFill>
                <a:effectLst/>
                <a:latin typeface="Arial" panose="020B0604020202020204" pitchFamily="34" charset="0"/>
              </a:rPr>
              <a:t> dataset</a:t>
            </a:r>
            <a:r>
              <a:rPr lang="en-US" sz="1800" b="0" i="0" u="none" strike="noStrike" dirty="0">
                <a:solidFill>
                  <a:srgbClr val="000000"/>
                </a:solidFill>
                <a:effectLst/>
                <a:latin typeface="Arial" panose="020B0604020202020204" pitchFamily="34" charset="0"/>
              </a:rPr>
              <a:t>, applying </a:t>
            </a:r>
            <a:r>
              <a:rPr lang="en-US" sz="1800" b="1" i="0" u="none" strike="noStrike" dirty="0">
                <a:solidFill>
                  <a:srgbClr val="000000"/>
                </a:solidFill>
                <a:effectLst/>
                <a:latin typeface="Arial" panose="020B0604020202020204" pitchFamily="34" charset="0"/>
              </a:rPr>
              <a:t>WGCNA</a:t>
            </a:r>
            <a:r>
              <a:rPr lang="en-US" sz="1800" b="0" i="0" u="none" strike="noStrike" dirty="0">
                <a:solidFill>
                  <a:srgbClr val="000000"/>
                </a:solidFill>
                <a:effectLst/>
                <a:latin typeface="Arial" panose="020B0604020202020204" pitchFamily="34" charset="0"/>
              </a:rPr>
              <a:t> technic to identify co-expression modules, and then using </a:t>
            </a:r>
            <a:r>
              <a:rPr lang="en-US" sz="1800" b="1" i="0" u="none" strike="noStrike" dirty="0">
                <a:solidFill>
                  <a:srgbClr val="000000"/>
                </a:solidFill>
                <a:effectLst/>
                <a:latin typeface="Arial" panose="020B0604020202020204" pitchFamily="34" charset="0"/>
              </a:rPr>
              <a:t>machine learning models.</a:t>
            </a:r>
          </a:p>
          <a:p>
            <a:pPr rtl="0">
              <a:spcBef>
                <a:spcPts val="0"/>
              </a:spcBef>
              <a:spcAft>
                <a:spcPts val="0"/>
              </a:spcAft>
            </a:pPr>
            <a:endParaRPr lang="en-US" sz="1800" b="0" i="0" u="none" strike="noStrike" dirty="0">
              <a:solidFill>
                <a:srgbClr val="000000"/>
              </a:solidFill>
              <a:effectLst/>
              <a:latin typeface="Arial" panose="020B0604020202020204" pitchFamily="34" charset="0"/>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We also use </a:t>
            </a:r>
            <a:r>
              <a:rPr lang="en-US" sz="1800" b="1" i="0" u="none" strike="noStrike" dirty="0">
                <a:solidFill>
                  <a:srgbClr val="000000"/>
                </a:solidFill>
                <a:effectLst/>
                <a:latin typeface="Arial" panose="020B0604020202020204" pitchFamily="34" charset="0"/>
              </a:rPr>
              <a:t>enrichment analysis </a:t>
            </a:r>
            <a:r>
              <a:rPr lang="en-US" sz="1800" b="0" i="0" u="none" strike="noStrike" dirty="0">
                <a:solidFill>
                  <a:srgbClr val="000000"/>
                </a:solidFill>
                <a:effectLst/>
                <a:latin typeface="Arial" panose="020B0604020202020204" pitchFamily="34" charset="0"/>
              </a:rPr>
              <a:t>to understand the biological relevance, using databases like </a:t>
            </a:r>
            <a:r>
              <a:rPr lang="en-US" sz="1800" b="1" i="0" u="none" strike="noStrike" dirty="0">
                <a:solidFill>
                  <a:srgbClr val="000000"/>
                </a:solidFill>
                <a:effectLst/>
                <a:latin typeface="Arial" panose="020B0604020202020204" pitchFamily="34" charset="0"/>
              </a:rPr>
              <a:t>KEGG </a:t>
            </a:r>
            <a:r>
              <a:rPr lang="en-US" sz="1800" b="0" i="0" u="none" strike="noStrike" dirty="0">
                <a:solidFill>
                  <a:srgbClr val="000000"/>
                </a:solidFill>
                <a:effectLst/>
                <a:latin typeface="Arial" panose="020B0604020202020204" pitchFamily="34" charset="0"/>
              </a:rPr>
              <a:t>to validate our results.</a:t>
            </a:r>
          </a:p>
          <a:p>
            <a:pPr rtl="0">
              <a:spcBef>
                <a:spcPts val="0"/>
              </a:spcBef>
              <a:spcAft>
                <a:spcPts val="0"/>
              </a:spcAft>
            </a:pPr>
            <a:endParaRPr lang="en-US" sz="1800" b="0" i="0" u="none" strike="noStrike" dirty="0">
              <a:solidFill>
                <a:srgbClr val="000000"/>
              </a:solidFill>
              <a:effectLst/>
              <a:latin typeface="Arial" panose="020B0604020202020204" pitchFamily="34" charset="0"/>
            </a:endParaRPr>
          </a:p>
          <a:p>
            <a:pPr rtl="0">
              <a:spcBef>
                <a:spcPts val="0"/>
              </a:spcBef>
              <a:spcAft>
                <a:spcPts val="0"/>
              </a:spcAft>
            </a:pPr>
            <a:r>
              <a:rPr lang="en-US" sz="1200" b="1" i="0" u="none" strike="noStrike" dirty="0">
                <a:solidFill>
                  <a:srgbClr val="000000"/>
                </a:solidFill>
                <a:effectLst/>
                <a:latin typeface="Arial" panose="020B0604020202020204" pitchFamily="34" charset="0"/>
              </a:rPr>
              <a:t>KEGG = (Kyoto Encyclopedia of Genes and Genomes)</a:t>
            </a:r>
            <a:r>
              <a:rPr lang="en-US" sz="1200" b="0" i="0" u="none" strike="noStrike" dirty="0">
                <a:solidFill>
                  <a:srgbClr val="000000"/>
                </a:solidFill>
                <a:effectLst/>
                <a:latin typeface="Arial" panose="020B0604020202020204" pitchFamily="34" charset="0"/>
              </a:rPr>
              <a:t> and show us biological pathways data.</a:t>
            </a:r>
            <a:endParaRPr lang="en-IL" dirty="0"/>
          </a:p>
        </p:txBody>
      </p:sp>
      <p:sp>
        <p:nvSpPr>
          <p:cNvPr id="4" name="Slide Number Placeholder 3"/>
          <p:cNvSpPr>
            <a:spLocks noGrp="1"/>
          </p:cNvSpPr>
          <p:nvPr>
            <p:ph type="sldNum" sz="quarter" idx="5"/>
          </p:nvPr>
        </p:nvSpPr>
        <p:spPr/>
        <p:txBody>
          <a:bodyPr/>
          <a:lstStyle/>
          <a:p>
            <a:fld id="{2E32E40F-7AA4-DC4D-A128-076F39A53526}" type="slidenum">
              <a:rPr lang="en-IL" smtClean="0"/>
              <a:t>8</a:t>
            </a:fld>
            <a:endParaRPr lang="en-IL"/>
          </a:p>
        </p:txBody>
      </p:sp>
    </p:spTree>
    <p:extLst>
      <p:ext uri="{BB962C8B-B14F-4D97-AF65-F5344CB8AC3E}">
        <p14:creationId xmlns:p14="http://schemas.microsoft.com/office/powerpoint/2010/main" val="29398612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en-US" sz="1800" b="1" i="0" u="none" strike="noStrike" dirty="0">
                <a:solidFill>
                  <a:srgbClr val="000000"/>
                </a:solidFill>
                <a:effectLst/>
                <a:latin typeface="Arial" panose="020B0604020202020204" pitchFamily="34" charset="0"/>
              </a:rPr>
              <a:t>Now let’s see our research plan:</a:t>
            </a:r>
          </a:p>
          <a:p>
            <a:pPr rtl="0">
              <a:spcBef>
                <a:spcPts val="0"/>
              </a:spcBef>
              <a:spcAft>
                <a:spcPts val="0"/>
              </a:spcAft>
            </a:pPr>
            <a:endParaRPr lang="en-US" sz="1800" b="1" i="0" u="none" strike="noStrike" dirty="0">
              <a:solidFill>
                <a:srgbClr val="000000"/>
              </a:solidFill>
              <a:effectLst/>
              <a:latin typeface="Arial" panose="020B0604020202020204" pitchFamily="34" charset="0"/>
            </a:endParaRPr>
          </a:p>
          <a:p>
            <a:pPr rtl="0">
              <a:spcBef>
                <a:spcPts val="0"/>
              </a:spcBef>
              <a:spcAft>
                <a:spcPts val="0"/>
              </a:spcAft>
            </a:pPr>
            <a:r>
              <a:rPr lang="en-US" sz="1800" b="1" i="0" u="none" strike="noStrike" dirty="0">
                <a:solidFill>
                  <a:srgbClr val="000000"/>
                </a:solidFill>
                <a:effectLst/>
                <a:latin typeface="Arial" panose="020B0604020202020204" pitchFamily="34" charset="0"/>
              </a:rPr>
              <a:t>Step 1: Data Pre-processing</a:t>
            </a:r>
            <a:endParaRPr lang="en-US" b="0"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we want to clean the data, it is a very noisy data and we want to **</a:t>
            </a:r>
            <a:r>
              <a:rPr lang="he-IL" sz="1800" b="0" i="0" u="none" strike="noStrike" dirty="0">
                <a:solidFill>
                  <a:srgbClr val="000000"/>
                </a:solidFill>
                <a:effectLst/>
                <a:latin typeface="Arial" panose="020B0604020202020204" pitchFamily="34" charset="0"/>
              </a:rPr>
              <a:t>(להוריד)</a:t>
            </a:r>
            <a:r>
              <a:rPr lang="en-US" sz="1800" b="0" i="0" u="none" strike="noStrike" dirty="0">
                <a:solidFill>
                  <a:srgbClr val="000000"/>
                </a:solidFill>
                <a:effectLst/>
                <a:latin typeface="Arial" panose="020B0604020202020204" pitchFamily="34" charset="0"/>
              </a:rPr>
              <a:t>remove all the errors and fixing the differences from how the data was collected</a:t>
            </a:r>
          </a:p>
          <a:p>
            <a:pPr rtl="0">
              <a:spcBef>
                <a:spcPts val="0"/>
              </a:spcBef>
              <a:spcAft>
                <a:spcPts val="0"/>
              </a:spcAft>
            </a:pPr>
            <a:br>
              <a:rPr lang="en-US" b="0" dirty="0">
                <a:effectLst/>
              </a:rPr>
            </a:br>
            <a:r>
              <a:rPr lang="en-US" sz="1800" b="1" i="0" u="none" strike="noStrike" dirty="0">
                <a:solidFill>
                  <a:srgbClr val="000000"/>
                </a:solidFill>
                <a:effectLst/>
                <a:latin typeface="Arial" panose="020B0604020202020204" pitchFamily="34" charset="0"/>
              </a:rPr>
              <a:t>Step 2: WGCNA (Weighted Gene Co-Expression Network Analysis)</a:t>
            </a:r>
            <a:endParaRPr lang="en-US" b="0"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Which I’ll talk about on the next slide.</a:t>
            </a:r>
            <a:endParaRPr lang="en-US" b="0" dirty="0">
              <a:effectLst/>
            </a:endParaRPr>
          </a:p>
          <a:p>
            <a:pPr rtl="0">
              <a:spcBef>
                <a:spcPts val="0"/>
              </a:spcBef>
              <a:spcAft>
                <a:spcPts val="0"/>
              </a:spcAft>
            </a:pPr>
            <a:br>
              <a:rPr lang="en-US" b="0" dirty="0">
                <a:effectLst/>
              </a:rPr>
            </a:br>
            <a:r>
              <a:rPr lang="en-US" sz="1800" b="1" i="0" u="none" strike="noStrike" dirty="0">
                <a:solidFill>
                  <a:srgbClr val="000000"/>
                </a:solidFill>
                <a:effectLst/>
                <a:latin typeface="Arial" panose="020B0604020202020204" pitchFamily="34" charset="0"/>
              </a:rPr>
              <a:t>Step 3: Enrichment Analysis</a:t>
            </a:r>
            <a:endParaRPr lang="en-US" b="0"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Examine the gene groups to see how they connect to known biological pathways using KEGG DB.</a:t>
            </a:r>
          </a:p>
          <a:p>
            <a:pPr rtl="0">
              <a:spcBef>
                <a:spcPts val="0"/>
              </a:spcBef>
              <a:spcAft>
                <a:spcPts val="0"/>
              </a:spcAft>
            </a:pPr>
            <a:r>
              <a:rPr lang="en-US" sz="1800" b="0" i="0" u="none" strike="noStrike" dirty="0">
                <a:solidFill>
                  <a:srgbClr val="000000"/>
                </a:solidFill>
                <a:effectLst/>
                <a:latin typeface="Arial" panose="020B0604020202020204" pitchFamily="34" charset="0"/>
              </a:rPr>
              <a:t>The outcome of this step is the enrichment scores, meaning that every group of genes get a score depend how strongly they linked together.</a:t>
            </a:r>
            <a:endParaRPr lang="he-IL" sz="1800" b="0" i="0" u="none" strike="noStrike" dirty="0">
              <a:solidFill>
                <a:srgbClr val="000000"/>
              </a:solidFill>
              <a:effectLst/>
              <a:latin typeface="Arial" panose="020B0604020202020204" pitchFamily="34" charset="0"/>
            </a:endParaRPr>
          </a:p>
          <a:p>
            <a:pPr rtl="0">
              <a:spcBef>
                <a:spcPts val="0"/>
              </a:spcBef>
              <a:spcAft>
                <a:spcPts val="0"/>
              </a:spcAft>
            </a:pPr>
            <a:endParaRPr lang="he-IL" sz="1800" b="0" i="0" u="none" strike="noStrike" dirty="0">
              <a:solidFill>
                <a:srgbClr val="000000"/>
              </a:solidFill>
              <a:effectLst/>
              <a:latin typeface="Arial" panose="020B0604020202020204" pitchFamily="34" charset="0"/>
            </a:endParaRPr>
          </a:p>
          <a:p>
            <a:pPr rtl="0">
              <a:spcBef>
                <a:spcPts val="0"/>
              </a:spcBef>
              <a:spcAft>
                <a:spcPts val="0"/>
              </a:spcAft>
            </a:pPr>
            <a:r>
              <a:rPr lang="en-US" sz="1800" b="1" i="0" u="none" strike="noStrike" dirty="0">
                <a:solidFill>
                  <a:srgbClr val="000000"/>
                </a:solidFill>
                <a:effectLst/>
                <a:latin typeface="Arial" panose="020B0604020202020204" pitchFamily="34" charset="0"/>
              </a:rPr>
              <a:t>Step </a:t>
            </a:r>
            <a:r>
              <a:rPr lang="he-IL" sz="1800" b="1" i="0" u="none" strike="noStrike" dirty="0">
                <a:solidFill>
                  <a:srgbClr val="000000"/>
                </a:solidFill>
                <a:effectLst/>
                <a:latin typeface="Arial" panose="020B0604020202020204" pitchFamily="34" charset="0"/>
              </a:rPr>
              <a:t>4</a:t>
            </a:r>
            <a:r>
              <a:rPr lang="en-US" sz="1800" b="1" i="0" u="none" strike="noStrike" dirty="0">
                <a:solidFill>
                  <a:srgbClr val="000000"/>
                </a:solidFill>
                <a:effectLst/>
                <a:latin typeface="Arial" panose="020B0604020202020204" pitchFamily="34" charset="0"/>
              </a:rPr>
              <a:t>: Modules Correlation</a:t>
            </a:r>
            <a:endParaRPr lang="en-US" sz="1800" b="0"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in the same time we want to apply modules correlation on the groups we get after the WGCNA step, we want to</a:t>
            </a:r>
            <a:r>
              <a:rPr lang="he-IL" sz="1800" b="0" i="0" u="none" strike="noStrike" dirty="0">
                <a:solidFill>
                  <a:srgbClr val="000000"/>
                </a:solidFill>
                <a:effectLst/>
                <a:latin typeface="Arial" panose="020B0604020202020204" pitchFamily="34" charset="0"/>
              </a:rPr>
              <a:t> </a:t>
            </a:r>
            <a:r>
              <a:rPr lang="en-US" sz="1800" b="0" i="0" u="none" strike="noStrike" dirty="0">
                <a:solidFill>
                  <a:srgbClr val="000000"/>
                </a:solidFill>
                <a:effectLst/>
                <a:latin typeface="Arial" panose="020B0604020202020204" pitchFamily="34" charset="0"/>
              </a:rPr>
              <a:t>Compare gene groups with gender to find pathways that are influenced by sex.</a:t>
            </a:r>
          </a:p>
          <a:p>
            <a:pPr rtl="0">
              <a:spcBef>
                <a:spcPts val="0"/>
              </a:spcBef>
              <a:spcAft>
                <a:spcPts val="0"/>
              </a:spcAft>
            </a:pPr>
            <a:endParaRPr lang="en-US" sz="1800" b="0" i="0" u="none" strike="noStrike" dirty="0">
              <a:solidFill>
                <a:srgbClr val="000000"/>
              </a:solidFill>
              <a:effectLst/>
              <a:latin typeface="Arial" panose="020B0604020202020204" pitchFamily="34" charset="0"/>
            </a:endParaRPr>
          </a:p>
          <a:p>
            <a:pPr rtl="0">
              <a:spcBef>
                <a:spcPts val="0"/>
              </a:spcBef>
              <a:spcAft>
                <a:spcPts val="0"/>
              </a:spcAft>
            </a:pPr>
            <a:br>
              <a:rPr lang="en-US" b="0" dirty="0">
                <a:effectLst/>
              </a:rPr>
            </a:br>
            <a:r>
              <a:rPr lang="en-US" sz="1800" b="1" i="0" u="none" strike="noStrike" dirty="0">
                <a:solidFill>
                  <a:srgbClr val="000000"/>
                </a:solidFill>
                <a:effectLst/>
                <a:latin typeface="Arial" panose="020B0604020202020204" pitchFamily="34" charset="0"/>
              </a:rPr>
              <a:t>Step 6: ML Algorithms</a:t>
            </a:r>
            <a:endParaRPr lang="en-US" b="0"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And the last step is to Use machine learning models to predict and validate gender-influenced pathways and improving the accuracy.</a:t>
            </a:r>
            <a:endParaRPr lang="en-US" b="0" dirty="0">
              <a:effectLst/>
            </a:endParaRPr>
          </a:p>
          <a:p>
            <a:br>
              <a:rPr lang="en-US" dirty="0"/>
            </a:br>
            <a:endParaRPr lang="en-IL" dirty="0"/>
          </a:p>
        </p:txBody>
      </p:sp>
      <p:sp>
        <p:nvSpPr>
          <p:cNvPr id="4" name="Slide Number Placeholder 3"/>
          <p:cNvSpPr>
            <a:spLocks noGrp="1"/>
          </p:cNvSpPr>
          <p:nvPr>
            <p:ph type="sldNum" sz="quarter" idx="5"/>
          </p:nvPr>
        </p:nvSpPr>
        <p:spPr/>
        <p:txBody>
          <a:bodyPr/>
          <a:lstStyle/>
          <a:p>
            <a:fld id="{2E32E40F-7AA4-DC4D-A128-076F39A53526}" type="slidenum">
              <a:rPr lang="en-IL" smtClean="0"/>
              <a:t>9</a:t>
            </a:fld>
            <a:endParaRPr lang="en-IL"/>
          </a:p>
        </p:txBody>
      </p:sp>
    </p:spTree>
    <p:extLst>
      <p:ext uri="{BB962C8B-B14F-4D97-AF65-F5344CB8AC3E}">
        <p14:creationId xmlns:p14="http://schemas.microsoft.com/office/powerpoint/2010/main" val="27469792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9/21/24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9/21/24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9/21/24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9/21/24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9/21/24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9/21/24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9/21/24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9/21/24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9/21/24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27.svg"/></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29.svg"/></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image" Target="../media/image33.svg"/></Relationships>
</file>

<file path=ppt/slides/_rels/slide1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37.sv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6.sv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7.svg"/></Relationships>
</file>

<file path=ppt/slides/_rels/slide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944078" y="1326430"/>
            <a:ext cx="21203378" cy="7634140"/>
            <a:chOff x="0" y="0"/>
            <a:chExt cx="1128752" cy="406400"/>
          </a:xfrm>
        </p:grpSpPr>
        <p:sp>
          <p:nvSpPr>
            <p:cNvPr id="3" name="Freeform 3"/>
            <p:cNvSpPr/>
            <p:nvPr/>
          </p:nvSpPr>
          <p:spPr>
            <a:xfrm>
              <a:off x="0" y="0"/>
              <a:ext cx="1128752" cy="406400"/>
            </a:xfrm>
            <a:custGeom>
              <a:avLst/>
              <a:gdLst/>
              <a:ahLst/>
              <a:cxnLst/>
              <a:rect l="l" t="t" r="r" b="b"/>
              <a:pathLst>
                <a:path w="1128752" h="406400">
                  <a:moveTo>
                    <a:pt x="925552" y="0"/>
                  </a:moveTo>
                  <a:cubicBezTo>
                    <a:pt x="1037776" y="0"/>
                    <a:pt x="1128752" y="90976"/>
                    <a:pt x="1128752" y="203200"/>
                  </a:cubicBezTo>
                  <a:cubicBezTo>
                    <a:pt x="1128752" y="315424"/>
                    <a:pt x="1037776" y="406400"/>
                    <a:pt x="925552" y="406400"/>
                  </a:cubicBezTo>
                  <a:lnTo>
                    <a:pt x="203200" y="406400"/>
                  </a:lnTo>
                  <a:cubicBezTo>
                    <a:pt x="90976" y="406400"/>
                    <a:pt x="0" y="315424"/>
                    <a:pt x="0" y="203200"/>
                  </a:cubicBezTo>
                  <a:cubicBezTo>
                    <a:pt x="0" y="90976"/>
                    <a:pt x="90976" y="0"/>
                    <a:pt x="203200" y="0"/>
                  </a:cubicBezTo>
                  <a:close/>
                </a:path>
              </a:pathLst>
            </a:custGeom>
            <a:solidFill>
              <a:srgbClr val="F2F1F1">
                <a:alpha val="80000"/>
              </a:srgbClr>
            </a:solidFill>
          </p:spPr>
          <p:txBody>
            <a:bodyPr/>
            <a:lstStyle/>
            <a:p>
              <a:endParaRPr lang="en-IL"/>
            </a:p>
          </p:txBody>
        </p:sp>
        <p:sp>
          <p:nvSpPr>
            <p:cNvPr id="4" name="TextBox 4"/>
            <p:cNvSpPr txBox="1"/>
            <p:nvPr/>
          </p:nvSpPr>
          <p:spPr>
            <a:xfrm>
              <a:off x="0" y="-47625"/>
              <a:ext cx="1128752" cy="454025"/>
            </a:xfrm>
            <a:prstGeom prst="rect">
              <a:avLst/>
            </a:prstGeom>
          </p:spPr>
          <p:txBody>
            <a:bodyPr lIns="50800" tIns="50800" rIns="50800" bIns="50800" rtlCol="0" anchor="ctr"/>
            <a:lstStyle/>
            <a:p>
              <a:pPr algn="ctr">
                <a:lnSpc>
                  <a:spcPts val="3359"/>
                </a:lnSpc>
              </a:pPr>
              <a:endParaRPr/>
            </a:p>
          </p:txBody>
        </p:sp>
      </p:grpSp>
      <p:grpSp>
        <p:nvGrpSpPr>
          <p:cNvPr id="5" name="Group 5"/>
          <p:cNvGrpSpPr/>
          <p:nvPr/>
        </p:nvGrpSpPr>
        <p:grpSpPr>
          <a:xfrm>
            <a:off x="1028700" y="9009810"/>
            <a:ext cx="248490" cy="248490"/>
            <a:chOff x="0" y="0"/>
            <a:chExt cx="812800" cy="812800"/>
          </a:xfrm>
        </p:grpSpPr>
        <p:sp>
          <p:nvSpPr>
            <p:cNvPr id="6" name="Freeform 6"/>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00000"/>
            </a:solidFill>
          </p:spPr>
          <p:txBody>
            <a:bodyPr/>
            <a:lstStyle/>
            <a:p>
              <a:endParaRPr lang="en-IL"/>
            </a:p>
          </p:txBody>
        </p:sp>
        <p:sp>
          <p:nvSpPr>
            <p:cNvPr id="7" name="TextBox 7"/>
            <p:cNvSpPr txBox="1"/>
            <p:nvPr/>
          </p:nvSpPr>
          <p:spPr>
            <a:xfrm>
              <a:off x="0" y="-47625"/>
              <a:ext cx="812800" cy="860425"/>
            </a:xfrm>
            <a:prstGeom prst="rect">
              <a:avLst/>
            </a:prstGeom>
          </p:spPr>
          <p:txBody>
            <a:bodyPr lIns="50800" tIns="50800" rIns="50800" bIns="50800" rtlCol="0" anchor="ctr"/>
            <a:lstStyle/>
            <a:p>
              <a:pPr algn="ctr">
                <a:lnSpc>
                  <a:spcPts val="3359"/>
                </a:lnSpc>
              </a:pPr>
              <a:endParaRPr/>
            </a:p>
          </p:txBody>
        </p:sp>
      </p:grpSp>
      <p:grpSp>
        <p:nvGrpSpPr>
          <p:cNvPr id="8" name="Group 8"/>
          <p:cNvGrpSpPr/>
          <p:nvPr/>
        </p:nvGrpSpPr>
        <p:grpSpPr>
          <a:xfrm>
            <a:off x="17010810" y="1028700"/>
            <a:ext cx="248490" cy="248490"/>
            <a:chOff x="0" y="0"/>
            <a:chExt cx="812800" cy="812800"/>
          </a:xfrm>
        </p:grpSpPr>
        <p:sp>
          <p:nvSpPr>
            <p:cNvPr id="9" name="Freeform 9"/>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00000"/>
            </a:solidFill>
          </p:spPr>
          <p:txBody>
            <a:bodyPr/>
            <a:lstStyle/>
            <a:p>
              <a:endParaRPr lang="en-IL"/>
            </a:p>
          </p:txBody>
        </p:sp>
        <p:sp>
          <p:nvSpPr>
            <p:cNvPr id="10" name="TextBox 10"/>
            <p:cNvSpPr txBox="1"/>
            <p:nvPr/>
          </p:nvSpPr>
          <p:spPr>
            <a:xfrm>
              <a:off x="0" y="-47625"/>
              <a:ext cx="812800" cy="860425"/>
            </a:xfrm>
            <a:prstGeom prst="rect">
              <a:avLst/>
            </a:prstGeom>
          </p:spPr>
          <p:txBody>
            <a:bodyPr lIns="50800" tIns="50800" rIns="50800" bIns="50800" rtlCol="0" anchor="ctr"/>
            <a:lstStyle/>
            <a:p>
              <a:pPr algn="ctr">
                <a:lnSpc>
                  <a:spcPts val="3359"/>
                </a:lnSpc>
              </a:pPr>
              <a:endParaRPr/>
            </a:p>
          </p:txBody>
        </p:sp>
      </p:grpSp>
      <p:sp>
        <p:nvSpPr>
          <p:cNvPr id="11" name="Freeform 11"/>
          <p:cNvSpPr/>
          <p:nvPr/>
        </p:nvSpPr>
        <p:spPr>
          <a:xfrm>
            <a:off x="5779830" y="2107385"/>
            <a:ext cx="5388570" cy="1273050"/>
          </a:xfrm>
          <a:custGeom>
            <a:avLst/>
            <a:gdLst/>
            <a:ahLst/>
            <a:cxnLst/>
            <a:rect l="l" t="t" r="r" b="b"/>
            <a:pathLst>
              <a:path w="5388570" h="1273050">
                <a:moveTo>
                  <a:pt x="0" y="0"/>
                </a:moveTo>
                <a:lnTo>
                  <a:pt x="5388569" y="0"/>
                </a:lnTo>
                <a:lnTo>
                  <a:pt x="5388569" y="1273049"/>
                </a:lnTo>
                <a:lnTo>
                  <a:pt x="0" y="1273049"/>
                </a:lnTo>
                <a:lnTo>
                  <a:pt x="0" y="0"/>
                </a:lnTo>
                <a:close/>
              </a:path>
            </a:pathLst>
          </a:custGeom>
          <a:blipFill>
            <a:blip r:embed="rId3"/>
            <a:stretch>
              <a:fillRect/>
            </a:stretch>
          </a:blipFill>
        </p:spPr>
        <p:txBody>
          <a:bodyPr/>
          <a:lstStyle/>
          <a:p>
            <a:endParaRPr lang="en-IL"/>
          </a:p>
        </p:txBody>
      </p:sp>
      <p:sp>
        <p:nvSpPr>
          <p:cNvPr id="12" name="TextBox 12"/>
          <p:cNvSpPr txBox="1"/>
          <p:nvPr/>
        </p:nvSpPr>
        <p:spPr>
          <a:xfrm>
            <a:off x="313706" y="4388815"/>
            <a:ext cx="16571234" cy="2663824"/>
          </a:xfrm>
          <a:prstGeom prst="rect">
            <a:avLst/>
          </a:prstGeom>
        </p:spPr>
        <p:txBody>
          <a:bodyPr lIns="0" tIns="0" rIns="0" bIns="0" rtlCol="0" anchor="t">
            <a:spAutoFit/>
          </a:bodyPr>
          <a:lstStyle/>
          <a:p>
            <a:pPr algn="ctr">
              <a:lnSpc>
                <a:spcPts val="7000"/>
              </a:lnSpc>
            </a:pPr>
            <a:r>
              <a:rPr lang="en-US" sz="5000" b="1" spc="250" dirty="0">
                <a:solidFill>
                  <a:srgbClr val="000000"/>
                </a:solidFill>
                <a:latin typeface="Helios Extended Bold"/>
                <a:ea typeface="Helios Extended Bold"/>
                <a:cs typeface="Helios Extended Bold"/>
                <a:sym typeface="Helios Extended Bold"/>
              </a:rPr>
              <a:t>GENDER-BASED ANALYSIS OF BIOLOGICAL PATHWAYS</a:t>
            </a:r>
          </a:p>
          <a:p>
            <a:pPr marL="0" lvl="0" indent="0" algn="ctr">
              <a:lnSpc>
                <a:spcPts val="7000"/>
              </a:lnSpc>
            </a:pPr>
            <a:r>
              <a:rPr lang="en-US" sz="5000" b="1" spc="250" dirty="0">
                <a:solidFill>
                  <a:srgbClr val="000000"/>
                </a:solidFill>
                <a:latin typeface="Helios Extended Bold"/>
                <a:ea typeface="Helios Extended Bold"/>
                <a:cs typeface="Helios Extended Bold"/>
                <a:sym typeface="Helios Extended Bold"/>
              </a:rPr>
              <a:t>IN GENE EXPRESSION</a:t>
            </a:r>
          </a:p>
        </p:txBody>
      </p:sp>
      <p:sp>
        <p:nvSpPr>
          <p:cNvPr id="13" name="TextBox 13"/>
          <p:cNvSpPr txBox="1"/>
          <p:nvPr/>
        </p:nvSpPr>
        <p:spPr>
          <a:xfrm>
            <a:off x="2122806" y="3532834"/>
            <a:ext cx="12371749" cy="789305"/>
          </a:xfrm>
          <a:prstGeom prst="rect">
            <a:avLst/>
          </a:prstGeom>
        </p:spPr>
        <p:txBody>
          <a:bodyPr lIns="0" tIns="0" rIns="0" bIns="0" rtlCol="0" anchor="t">
            <a:spAutoFit/>
          </a:bodyPr>
          <a:lstStyle/>
          <a:p>
            <a:pPr algn="ctr">
              <a:lnSpc>
                <a:spcPts val="3219"/>
              </a:lnSpc>
            </a:pPr>
            <a:r>
              <a:rPr lang="en-US" sz="2299" b="1" spc="229">
                <a:solidFill>
                  <a:srgbClr val="000000"/>
                </a:solidFill>
                <a:latin typeface="Heebo Bold"/>
                <a:ea typeface="Heebo Bold"/>
                <a:cs typeface="Heebo Bold"/>
                <a:sym typeface="Heebo Bold"/>
              </a:rPr>
              <a:t>CAPSTONE PROJECT PHASE A</a:t>
            </a:r>
          </a:p>
          <a:p>
            <a:pPr marL="0" lvl="0" indent="0" algn="ctr">
              <a:lnSpc>
                <a:spcPts val="3219"/>
              </a:lnSpc>
            </a:pPr>
            <a:r>
              <a:rPr lang="en-US" sz="2299" b="1" spc="229">
                <a:solidFill>
                  <a:srgbClr val="000000"/>
                </a:solidFill>
                <a:latin typeface="Heebo Bold"/>
                <a:ea typeface="Heebo Bold"/>
                <a:cs typeface="Heebo Bold"/>
                <a:sym typeface="Heebo Bold"/>
              </a:rPr>
              <a:t>PROJECT NO. 24-2-R-11</a:t>
            </a:r>
          </a:p>
        </p:txBody>
      </p:sp>
      <p:sp>
        <p:nvSpPr>
          <p:cNvPr id="14" name="TextBox 14"/>
          <p:cNvSpPr txBox="1"/>
          <p:nvPr/>
        </p:nvSpPr>
        <p:spPr>
          <a:xfrm>
            <a:off x="-2530745" y="7771215"/>
            <a:ext cx="12371749" cy="1217000"/>
          </a:xfrm>
          <a:prstGeom prst="rect">
            <a:avLst/>
          </a:prstGeom>
        </p:spPr>
        <p:txBody>
          <a:bodyPr lIns="0" tIns="0" rIns="0" bIns="0" rtlCol="0" anchor="t">
            <a:spAutoFit/>
          </a:bodyPr>
          <a:lstStyle/>
          <a:p>
            <a:pPr algn="ctr">
              <a:lnSpc>
                <a:spcPts val="3219"/>
              </a:lnSpc>
            </a:pPr>
            <a:r>
              <a:rPr lang="en-US" sz="2299" b="1" spc="229" dirty="0">
                <a:solidFill>
                  <a:srgbClr val="000000"/>
                </a:solidFill>
                <a:latin typeface="Heebo Bold"/>
                <a:ea typeface="Heebo Bold"/>
                <a:cs typeface="Heebo Bold"/>
                <a:sym typeface="Heebo Bold"/>
              </a:rPr>
              <a:t>SUPERVISOR: GUR ARYE YEHUDA</a:t>
            </a:r>
          </a:p>
          <a:p>
            <a:pPr algn="ctr">
              <a:lnSpc>
                <a:spcPts val="3219"/>
              </a:lnSpc>
            </a:pPr>
            <a:r>
              <a:rPr lang="en-US" sz="2299" b="1" spc="229" dirty="0">
                <a:solidFill>
                  <a:srgbClr val="000000"/>
                </a:solidFill>
                <a:latin typeface="Heebo Bold"/>
                <a:ea typeface="Heebo Bold"/>
                <a:cs typeface="Heebo Bold"/>
                <a:sym typeface="Heebo Bold"/>
              </a:rPr>
              <a:t>  STUDENTS: MAAYAN AVITTAN</a:t>
            </a:r>
          </a:p>
          <a:p>
            <a:pPr marL="0" lvl="0" indent="0" algn="ctr">
              <a:lnSpc>
                <a:spcPts val="3219"/>
              </a:lnSpc>
            </a:pPr>
            <a:r>
              <a:rPr lang="en-US" sz="2299" b="1" spc="229" dirty="0">
                <a:solidFill>
                  <a:srgbClr val="000000"/>
                </a:solidFill>
                <a:latin typeface="Heebo Bold"/>
                <a:ea typeface="Heebo Bold"/>
                <a:cs typeface="Heebo Bold"/>
                <a:sym typeface="Heebo Bold"/>
              </a:rPr>
              <a:t>             MOR SHMUEL</a:t>
            </a:r>
          </a:p>
        </p:txBody>
      </p:sp>
      <p:sp>
        <p:nvSpPr>
          <p:cNvPr id="15" name="TextBox 15"/>
          <p:cNvSpPr txBox="1"/>
          <p:nvPr/>
        </p:nvSpPr>
        <p:spPr>
          <a:xfrm>
            <a:off x="17283112" y="9573972"/>
            <a:ext cx="343442" cy="420783"/>
          </a:xfrm>
          <a:prstGeom prst="rect">
            <a:avLst/>
          </a:prstGeom>
        </p:spPr>
        <p:txBody>
          <a:bodyPr lIns="0" tIns="0" rIns="0" bIns="0" rtlCol="0" anchor="t">
            <a:spAutoFit/>
          </a:bodyPr>
          <a:lstStyle/>
          <a:p>
            <a:pPr marL="0" lvl="0" indent="0" algn="l">
              <a:lnSpc>
                <a:spcPts val="3252"/>
              </a:lnSpc>
            </a:pPr>
            <a:r>
              <a:rPr lang="en-US" sz="2323" b="1" spc="116" dirty="0">
                <a:solidFill>
                  <a:srgbClr val="000000"/>
                </a:solidFill>
                <a:latin typeface="Helios Extended Bold"/>
                <a:ea typeface="Helios Extended Bold"/>
                <a:cs typeface="Helios Extended Bold"/>
                <a:sym typeface="Helios Extended Bold"/>
              </a:rPr>
              <a:t>1</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708186" y="1326430"/>
            <a:ext cx="21996186" cy="7634140"/>
            <a:chOff x="0" y="0"/>
            <a:chExt cx="1170957" cy="406400"/>
          </a:xfrm>
        </p:grpSpPr>
        <p:sp>
          <p:nvSpPr>
            <p:cNvPr id="3" name="Freeform 3"/>
            <p:cNvSpPr/>
            <p:nvPr/>
          </p:nvSpPr>
          <p:spPr>
            <a:xfrm>
              <a:off x="0" y="0"/>
              <a:ext cx="1170957" cy="406400"/>
            </a:xfrm>
            <a:custGeom>
              <a:avLst/>
              <a:gdLst/>
              <a:ahLst/>
              <a:cxnLst/>
              <a:rect l="l" t="t" r="r" b="b"/>
              <a:pathLst>
                <a:path w="1170957" h="406400">
                  <a:moveTo>
                    <a:pt x="967757" y="0"/>
                  </a:moveTo>
                  <a:cubicBezTo>
                    <a:pt x="1079981" y="0"/>
                    <a:pt x="1170957" y="90976"/>
                    <a:pt x="1170957" y="203200"/>
                  </a:cubicBezTo>
                  <a:cubicBezTo>
                    <a:pt x="1170957" y="315424"/>
                    <a:pt x="1079981" y="406400"/>
                    <a:pt x="967757" y="406400"/>
                  </a:cubicBezTo>
                  <a:lnTo>
                    <a:pt x="203200" y="406400"/>
                  </a:lnTo>
                  <a:cubicBezTo>
                    <a:pt x="90976" y="406400"/>
                    <a:pt x="0" y="315424"/>
                    <a:pt x="0" y="203200"/>
                  </a:cubicBezTo>
                  <a:cubicBezTo>
                    <a:pt x="0" y="90976"/>
                    <a:pt x="90976" y="0"/>
                    <a:pt x="203200" y="0"/>
                  </a:cubicBezTo>
                  <a:close/>
                </a:path>
              </a:pathLst>
            </a:custGeom>
            <a:solidFill>
              <a:srgbClr val="F2F1F1">
                <a:alpha val="80000"/>
              </a:srgbClr>
            </a:solidFill>
          </p:spPr>
          <p:txBody>
            <a:bodyPr/>
            <a:lstStyle/>
            <a:p>
              <a:endParaRPr lang="en-IL"/>
            </a:p>
          </p:txBody>
        </p:sp>
        <p:sp>
          <p:nvSpPr>
            <p:cNvPr id="4" name="TextBox 4"/>
            <p:cNvSpPr txBox="1"/>
            <p:nvPr/>
          </p:nvSpPr>
          <p:spPr>
            <a:xfrm>
              <a:off x="0" y="-47625"/>
              <a:ext cx="1170957" cy="454025"/>
            </a:xfrm>
            <a:prstGeom prst="rect">
              <a:avLst/>
            </a:prstGeom>
          </p:spPr>
          <p:txBody>
            <a:bodyPr lIns="50800" tIns="50800" rIns="50800" bIns="50800" rtlCol="0" anchor="ctr"/>
            <a:lstStyle/>
            <a:p>
              <a:pPr algn="ctr">
                <a:lnSpc>
                  <a:spcPts val="3359"/>
                </a:lnSpc>
              </a:pPr>
              <a:endParaRPr/>
            </a:p>
          </p:txBody>
        </p:sp>
      </p:grpSp>
      <p:grpSp>
        <p:nvGrpSpPr>
          <p:cNvPr id="5" name="Group 5"/>
          <p:cNvGrpSpPr/>
          <p:nvPr/>
        </p:nvGrpSpPr>
        <p:grpSpPr>
          <a:xfrm>
            <a:off x="1028700" y="9009810"/>
            <a:ext cx="248490" cy="248490"/>
            <a:chOff x="0" y="0"/>
            <a:chExt cx="812800" cy="812800"/>
          </a:xfrm>
        </p:grpSpPr>
        <p:sp>
          <p:nvSpPr>
            <p:cNvPr id="6" name="Freeform 6"/>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00000"/>
            </a:solidFill>
          </p:spPr>
          <p:txBody>
            <a:bodyPr/>
            <a:lstStyle/>
            <a:p>
              <a:endParaRPr lang="en-IL"/>
            </a:p>
          </p:txBody>
        </p:sp>
        <p:sp>
          <p:nvSpPr>
            <p:cNvPr id="7" name="TextBox 7"/>
            <p:cNvSpPr txBox="1"/>
            <p:nvPr/>
          </p:nvSpPr>
          <p:spPr>
            <a:xfrm>
              <a:off x="0" y="-47625"/>
              <a:ext cx="812800" cy="860425"/>
            </a:xfrm>
            <a:prstGeom prst="rect">
              <a:avLst/>
            </a:prstGeom>
          </p:spPr>
          <p:txBody>
            <a:bodyPr lIns="50800" tIns="50800" rIns="50800" bIns="50800" rtlCol="0" anchor="ctr"/>
            <a:lstStyle/>
            <a:p>
              <a:pPr algn="ctr">
                <a:lnSpc>
                  <a:spcPts val="3359"/>
                </a:lnSpc>
              </a:pPr>
              <a:endParaRPr/>
            </a:p>
          </p:txBody>
        </p:sp>
      </p:grpSp>
      <p:grpSp>
        <p:nvGrpSpPr>
          <p:cNvPr id="8" name="Group 8"/>
          <p:cNvGrpSpPr/>
          <p:nvPr/>
        </p:nvGrpSpPr>
        <p:grpSpPr>
          <a:xfrm>
            <a:off x="17010810" y="1028700"/>
            <a:ext cx="248490" cy="248490"/>
            <a:chOff x="0" y="0"/>
            <a:chExt cx="812800" cy="812800"/>
          </a:xfrm>
        </p:grpSpPr>
        <p:sp>
          <p:nvSpPr>
            <p:cNvPr id="9" name="Freeform 9"/>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00000"/>
            </a:solidFill>
          </p:spPr>
          <p:txBody>
            <a:bodyPr/>
            <a:lstStyle/>
            <a:p>
              <a:endParaRPr lang="en-IL"/>
            </a:p>
          </p:txBody>
        </p:sp>
        <p:sp>
          <p:nvSpPr>
            <p:cNvPr id="10" name="TextBox 10"/>
            <p:cNvSpPr txBox="1"/>
            <p:nvPr/>
          </p:nvSpPr>
          <p:spPr>
            <a:xfrm>
              <a:off x="0" y="-47625"/>
              <a:ext cx="812800" cy="860425"/>
            </a:xfrm>
            <a:prstGeom prst="rect">
              <a:avLst/>
            </a:prstGeom>
          </p:spPr>
          <p:txBody>
            <a:bodyPr lIns="50800" tIns="50800" rIns="50800" bIns="50800" rtlCol="0" anchor="ctr"/>
            <a:lstStyle/>
            <a:p>
              <a:pPr algn="ctr">
                <a:lnSpc>
                  <a:spcPts val="3359"/>
                </a:lnSpc>
              </a:pPr>
              <a:endParaRPr/>
            </a:p>
          </p:txBody>
        </p:sp>
      </p:grpSp>
      <p:sp>
        <p:nvSpPr>
          <p:cNvPr id="11" name="Freeform 11"/>
          <p:cNvSpPr/>
          <p:nvPr/>
        </p:nvSpPr>
        <p:spPr>
          <a:xfrm>
            <a:off x="11479694" y="3232203"/>
            <a:ext cx="4414148" cy="5630546"/>
          </a:xfrm>
          <a:custGeom>
            <a:avLst/>
            <a:gdLst/>
            <a:ahLst/>
            <a:cxnLst/>
            <a:rect l="l" t="t" r="r" b="b"/>
            <a:pathLst>
              <a:path w="4414148" h="5630546">
                <a:moveTo>
                  <a:pt x="0" y="0"/>
                </a:moveTo>
                <a:lnTo>
                  <a:pt x="4414147" y="0"/>
                </a:lnTo>
                <a:lnTo>
                  <a:pt x="4414147" y="5630547"/>
                </a:lnTo>
                <a:lnTo>
                  <a:pt x="0" y="5630547"/>
                </a:lnTo>
                <a:lnTo>
                  <a:pt x="0" y="0"/>
                </a:lnTo>
                <a:close/>
              </a:path>
            </a:pathLst>
          </a:custGeom>
          <a:blipFill>
            <a:blip r:embed="rId3"/>
            <a:stretch>
              <a:fillRect/>
            </a:stretch>
          </a:blipFill>
        </p:spPr>
        <p:txBody>
          <a:bodyPr/>
          <a:lstStyle/>
          <a:p>
            <a:endParaRPr lang="en-IL"/>
          </a:p>
        </p:txBody>
      </p:sp>
      <p:sp>
        <p:nvSpPr>
          <p:cNvPr id="12" name="Freeform 12"/>
          <p:cNvSpPr/>
          <p:nvPr/>
        </p:nvSpPr>
        <p:spPr>
          <a:xfrm>
            <a:off x="10386264" y="8722653"/>
            <a:ext cx="1547461" cy="574316"/>
          </a:xfrm>
          <a:custGeom>
            <a:avLst/>
            <a:gdLst/>
            <a:ahLst/>
            <a:cxnLst/>
            <a:rect l="l" t="t" r="r" b="b"/>
            <a:pathLst>
              <a:path w="1547461" h="574316">
                <a:moveTo>
                  <a:pt x="0" y="0"/>
                </a:moveTo>
                <a:lnTo>
                  <a:pt x="1547461" y="0"/>
                </a:lnTo>
                <a:lnTo>
                  <a:pt x="1547461" y="574315"/>
                </a:lnTo>
                <a:lnTo>
                  <a:pt x="0" y="574315"/>
                </a:lnTo>
                <a:lnTo>
                  <a:pt x="0" y="0"/>
                </a:lnTo>
                <a:close/>
              </a:path>
            </a:pathLst>
          </a:custGeom>
          <a:blipFill>
            <a:blip r:embed="rId4"/>
            <a:stretch>
              <a:fillRect/>
            </a:stretch>
          </a:blipFill>
        </p:spPr>
        <p:txBody>
          <a:bodyPr/>
          <a:lstStyle/>
          <a:p>
            <a:endParaRPr lang="en-IL"/>
          </a:p>
        </p:txBody>
      </p:sp>
      <p:sp>
        <p:nvSpPr>
          <p:cNvPr id="13" name="TextBox 13"/>
          <p:cNvSpPr txBox="1"/>
          <p:nvPr/>
        </p:nvSpPr>
        <p:spPr>
          <a:xfrm>
            <a:off x="795890" y="1277447"/>
            <a:ext cx="15529061" cy="1706879"/>
          </a:xfrm>
          <a:prstGeom prst="rect">
            <a:avLst/>
          </a:prstGeom>
        </p:spPr>
        <p:txBody>
          <a:bodyPr lIns="0" tIns="0" rIns="0" bIns="0" rtlCol="0" anchor="t">
            <a:spAutoFit/>
          </a:bodyPr>
          <a:lstStyle/>
          <a:p>
            <a:pPr algn="ctr">
              <a:lnSpc>
                <a:spcPts val="6720"/>
              </a:lnSpc>
            </a:pPr>
            <a:r>
              <a:rPr lang="en-US" sz="4800" b="1" spc="240" dirty="0">
                <a:solidFill>
                  <a:srgbClr val="000000"/>
                </a:solidFill>
                <a:latin typeface="Helios Extended Bold"/>
                <a:ea typeface="Helios Extended Bold"/>
                <a:cs typeface="Helios Extended Bold"/>
                <a:sym typeface="Helios Extended Bold"/>
              </a:rPr>
              <a:t>Weighted Gene </a:t>
            </a:r>
          </a:p>
          <a:p>
            <a:pPr marL="0" lvl="0" indent="0" algn="ctr">
              <a:lnSpc>
                <a:spcPts val="6720"/>
              </a:lnSpc>
            </a:pPr>
            <a:r>
              <a:rPr lang="en-US" sz="4800" b="1" spc="240" dirty="0">
                <a:solidFill>
                  <a:srgbClr val="000000"/>
                </a:solidFill>
                <a:latin typeface="Helios Extended Bold"/>
                <a:ea typeface="Helios Extended Bold"/>
                <a:cs typeface="Helios Extended Bold"/>
                <a:sym typeface="Helios Extended Bold"/>
              </a:rPr>
              <a:t>Co-Expression Network Analysis</a:t>
            </a:r>
          </a:p>
        </p:txBody>
      </p:sp>
      <p:sp>
        <p:nvSpPr>
          <p:cNvPr id="14" name="TextBox 14"/>
          <p:cNvSpPr txBox="1"/>
          <p:nvPr/>
        </p:nvSpPr>
        <p:spPr>
          <a:xfrm>
            <a:off x="311173" y="3287687"/>
            <a:ext cx="12272367" cy="5854065"/>
          </a:xfrm>
          <a:prstGeom prst="rect">
            <a:avLst/>
          </a:prstGeom>
        </p:spPr>
        <p:txBody>
          <a:bodyPr lIns="0" tIns="0" rIns="0" bIns="0" rtlCol="0" anchor="t">
            <a:spAutoFit/>
          </a:bodyPr>
          <a:lstStyle/>
          <a:p>
            <a:pPr algn="l">
              <a:lnSpc>
                <a:spcPts val="3359"/>
              </a:lnSpc>
            </a:pPr>
            <a:r>
              <a:rPr lang="en-US" sz="2399" spc="239">
                <a:solidFill>
                  <a:srgbClr val="000000"/>
                </a:solidFill>
                <a:latin typeface="Lato"/>
                <a:ea typeface="Lato"/>
                <a:cs typeface="Lato"/>
                <a:sym typeface="Lato"/>
              </a:rPr>
              <a:t>Central Hypothesis - </a:t>
            </a:r>
          </a:p>
          <a:p>
            <a:pPr algn="l">
              <a:lnSpc>
                <a:spcPts val="3359"/>
              </a:lnSpc>
              <a:spcBef>
                <a:spcPct val="0"/>
              </a:spcBef>
            </a:pPr>
            <a:r>
              <a:rPr lang="en-US" sz="2399" spc="239">
                <a:solidFill>
                  <a:srgbClr val="000000"/>
                </a:solidFill>
                <a:latin typeface="Lato"/>
                <a:ea typeface="Lato"/>
                <a:cs typeface="Lato"/>
                <a:sym typeface="Lato"/>
              </a:rPr>
              <a:t>Genes with similar expression patterns are of interest because they may be</a:t>
            </a:r>
          </a:p>
          <a:p>
            <a:pPr algn="l">
              <a:lnSpc>
                <a:spcPts val="3359"/>
              </a:lnSpc>
              <a:spcBef>
                <a:spcPct val="0"/>
              </a:spcBef>
            </a:pPr>
            <a:r>
              <a:rPr lang="en-US" sz="2399" spc="239">
                <a:solidFill>
                  <a:srgbClr val="000000"/>
                </a:solidFill>
                <a:latin typeface="Lato"/>
                <a:ea typeface="Lato"/>
                <a:cs typeface="Lato"/>
                <a:sym typeface="Lato"/>
              </a:rPr>
              <a:t>• Tightly co-regulated</a:t>
            </a:r>
          </a:p>
          <a:p>
            <a:pPr algn="l">
              <a:lnSpc>
                <a:spcPts val="3359"/>
              </a:lnSpc>
              <a:spcBef>
                <a:spcPct val="0"/>
              </a:spcBef>
            </a:pPr>
            <a:r>
              <a:rPr lang="en-US" sz="2399" spc="239">
                <a:solidFill>
                  <a:srgbClr val="000000"/>
                </a:solidFill>
                <a:latin typeface="Lato"/>
                <a:ea typeface="Lato"/>
                <a:cs typeface="Lato"/>
                <a:sym typeface="Lato"/>
              </a:rPr>
              <a:t>• Functionally related</a:t>
            </a:r>
          </a:p>
          <a:p>
            <a:pPr algn="l">
              <a:lnSpc>
                <a:spcPts val="3359"/>
              </a:lnSpc>
              <a:spcBef>
                <a:spcPct val="0"/>
              </a:spcBef>
            </a:pPr>
            <a:r>
              <a:rPr lang="en-US" sz="2399" spc="239">
                <a:solidFill>
                  <a:srgbClr val="000000"/>
                </a:solidFill>
                <a:latin typeface="Lato"/>
                <a:ea typeface="Lato"/>
                <a:cs typeface="Lato"/>
                <a:sym typeface="Lato"/>
              </a:rPr>
              <a:t>• Members of the same biological pathway</a:t>
            </a:r>
          </a:p>
          <a:p>
            <a:pPr algn="l">
              <a:lnSpc>
                <a:spcPts val="3359"/>
              </a:lnSpc>
              <a:spcBef>
                <a:spcPct val="0"/>
              </a:spcBef>
            </a:pPr>
            <a:endParaRPr lang="en-US" sz="2399" spc="239">
              <a:solidFill>
                <a:srgbClr val="000000"/>
              </a:solidFill>
              <a:latin typeface="Lato"/>
              <a:ea typeface="Lato"/>
              <a:cs typeface="Lato"/>
              <a:sym typeface="Lato"/>
            </a:endParaRPr>
          </a:p>
          <a:p>
            <a:pPr algn="l">
              <a:lnSpc>
                <a:spcPts val="3359"/>
              </a:lnSpc>
              <a:spcBef>
                <a:spcPct val="0"/>
              </a:spcBef>
            </a:pPr>
            <a:r>
              <a:rPr lang="en-US" sz="2399" spc="239">
                <a:solidFill>
                  <a:srgbClr val="000000"/>
                </a:solidFill>
                <a:latin typeface="Lato"/>
                <a:ea typeface="Lato"/>
                <a:cs typeface="Lato"/>
                <a:sym typeface="Lato"/>
              </a:rPr>
              <a:t>Network -</a:t>
            </a:r>
          </a:p>
          <a:p>
            <a:pPr algn="l">
              <a:lnSpc>
                <a:spcPts val="3359"/>
              </a:lnSpc>
              <a:spcBef>
                <a:spcPct val="0"/>
              </a:spcBef>
            </a:pPr>
            <a:r>
              <a:rPr lang="en-US" sz="2399" spc="239">
                <a:solidFill>
                  <a:srgbClr val="000000"/>
                </a:solidFill>
                <a:latin typeface="Lato"/>
                <a:ea typeface="Lato"/>
                <a:cs typeface="Lato"/>
                <a:sym typeface="Lato"/>
              </a:rPr>
              <a:t>Construct a gene-gene similarity network based on genes expression levels</a:t>
            </a:r>
          </a:p>
          <a:p>
            <a:pPr algn="l">
              <a:lnSpc>
                <a:spcPts val="3359"/>
              </a:lnSpc>
              <a:spcBef>
                <a:spcPct val="0"/>
              </a:spcBef>
            </a:pPr>
            <a:endParaRPr lang="en-US" sz="2399" spc="239">
              <a:solidFill>
                <a:srgbClr val="000000"/>
              </a:solidFill>
              <a:latin typeface="Lato"/>
              <a:ea typeface="Lato"/>
              <a:cs typeface="Lato"/>
              <a:sym typeface="Lato"/>
            </a:endParaRPr>
          </a:p>
          <a:p>
            <a:pPr algn="l">
              <a:lnSpc>
                <a:spcPts val="3359"/>
              </a:lnSpc>
              <a:spcBef>
                <a:spcPct val="0"/>
              </a:spcBef>
            </a:pPr>
            <a:r>
              <a:rPr lang="en-US" sz="2399" spc="239">
                <a:solidFill>
                  <a:srgbClr val="000000"/>
                </a:solidFill>
                <a:latin typeface="Lato"/>
                <a:ea typeface="Lato"/>
                <a:cs typeface="Lato"/>
                <a:sym typeface="Lato"/>
              </a:rPr>
              <a:t>Modules - </a:t>
            </a:r>
          </a:p>
          <a:p>
            <a:pPr algn="l">
              <a:lnSpc>
                <a:spcPts val="3359"/>
              </a:lnSpc>
              <a:spcBef>
                <a:spcPct val="0"/>
              </a:spcBef>
            </a:pPr>
            <a:r>
              <a:rPr lang="en-US" sz="2399" spc="239">
                <a:solidFill>
                  <a:srgbClr val="000000"/>
                </a:solidFill>
                <a:latin typeface="Lato"/>
                <a:ea typeface="Lato"/>
                <a:cs typeface="Lato"/>
                <a:sym typeface="Lato"/>
              </a:rPr>
              <a:t>Divide network into modules (clusters)</a:t>
            </a:r>
          </a:p>
          <a:p>
            <a:pPr algn="l">
              <a:lnSpc>
                <a:spcPts val="3359"/>
              </a:lnSpc>
              <a:spcBef>
                <a:spcPct val="0"/>
              </a:spcBef>
            </a:pPr>
            <a:endParaRPr lang="en-US" sz="2399" spc="239">
              <a:solidFill>
                <a:srgbClr val="000000"/>
              </a:solidFill>
              <a:latin typeface="Lato"/>
              <a:ea typeface="Lato"/>
              <a:cs typeface="Lato"/>
              <a:sym typeface="Lato"/>
            </a:endParaRPr>
          </a:p>
          <a:p>
            <a:pPr algn="l">
              <a:lnSpc>
                <a:spcPts val="3359"/>
              </a:lnSpc>
              <a:spcBef>
                <a:spcPct val="0"/>
              </a:spcBef>
            </a:pPr>
            <a:endParaRPr lang="en-US" sz="2399" spc="239">
              <a:solidFill>
                <a:srgbClr val="000000"/>
              </a:solidFill>
              <a:latin typeface="Lato"/>
              <a:ea typeface="Lato"/>
              <a:cs typeface="Lato"/>
              <a:sym typeface="Lato"/>
            </a:endParaRPr>
          </a:p>
          <a:p>
            <a:pPr algn="l">
              <a:lnSpc>
                <a:spcPts val="3359"/>
              </a:lnSpc>
              <a:spcBef>
                <a:spcPct val="0"/>
              </a:spcBef>
            </a:pPr>
            <a:endParaRPr lang="en-US" sz="2399" spc="239">
              <a:solidFill>
                <a:srgbClr val="000000"/>
              </a:solidFill>
              <a:latin typeface="Lato"/>
              <a:ea typeface="Lato"/>
              <a:cs typeface="Lato"/>
              <a:sym typeface="Lato"/>
            </a:endParaRPr>
          </a:p>
        </p:txBody>
      </p:sp>
      <p:sp>
        <p:nvSpPr>
          <p:cNvPr id="15" name="TextBox 15"/>
          <p:cNvSpPr txBox="1"/>
          <p:nvPr/>
        </p:nvSpPr>
        <p:spPr>
          <a:xfrm>
            <a:off x="17283112" y="9573972"/>
            <a:ext cx="343442" cy="392287"/>
          </a:xfrm>
          <a:prstGeom prst="rect">
            <a:avLst/>
          </a:prstGeom>
        </p:spPr>
        <p:txBody>
          <a:bodyPr lIns="0" tIns="0" rIns="0" bIns="0" rtlCol="0" anchor="t">
            <a:spAutoFit/>
          </a:bodyPr>
          <a:lstStyle/>
          <a:p>
            <a:pPr marL="0" lvl="0" indent="0" algn="l">
              <a:lnSpc>
                <a:spcPts val="3252"/>
              </a:lnSpc>
            </a:pPr>
            <a:r>
              <a:rPr lang="en-US" sz="2323" b="1" spc="116" dirty="0">
                <a:solidFill>
                  <a:srgbClr val="000000"/>
                </a:solidFill>
                <a:latin typeface="Helios Extended Bold"/>
                <a:ea typeface="Helios Extended Bold"/>
                <a:cs typeface="Helios Extended Bold"/>
                <a:sym typeface="Helios Extended Bold"/>
              </a:rPr>
              <a:t>7</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8976124" y="0"/>
            <a:ext cx="13352049" cy="7634140"/>
            <a:chOff x="0" y="0"/>
            <a:chExt cx="710790" cy="406400"/>
          </a:xfrm>
        </p:grpSpPr>
        <p:sp>
          <p:nvSpPr>
            <p:cNvPr id="3" name="Freeform 3"/>
            <p:cNvSpPr/>
            <p:nvPr/>
          </p:nvSpPr>
          <p:spPr>
            <a:xfrm>
              <a:off x="0" y="0"/>
              <a:ext cx="710790" cy="406400"/>
            </a:xfrm>
            <a:custGeom>
              <a:avLst/>
              <a:gdLst/>
              <a:ahLst/>
              <a:cxnLst/>
              <a:rect l="l" t="t" r="r" b="b"/>
              <a:pathLst>
                <a:path w="710790" h="406400">
                  <a:moveTo>
                    <a:pt x="507590" y="0"/>
                  </a:moveTo>
                  <a:cubicBezTo>
                    <a:pt x="619815" y="0"/>
                    <a:pt x="710790" y="90976"/>
                    <a:pt x="710790" y="203200"/>
                  </a:cubicBezTo>
                  <a:cubicBezTo>
                    <a:pt x="710790" y="315424"/>
                    <a:pt x="619815" y="406400"/>
                    <a:pt x="507590" y="406400"/>
                  </a:cubicBezTo>
                  <a:lnTo>
                    <a:pt x="203200" y="406400"/>
                  </a:lnTo>
                  <a:cubicBezTo>
                    <a:pt x="90976" y="406400"/>
                    <a:pt x="0" y="315424"/>
                    <a:pt x="0" y="203200"/>
                  </a:cubicBezTo>
                  <a:cubicBezTo>
                    <a:pt x="0" y="90976"/>
                    <a:pt x="90976" y="0"/>
                    <a:pt x="203200" y="0"/>
                  </a:cubicBezTo>
                  <a:close/>
                </a:path>
              </a:pathLst>
            </a:custGeom>
            <a:solidFill>
              <a:srgbClr val="F2F1F1">
                <a:alpha val="80000"/>
              </a:srgbClr>
            </a:solidFill>
          </p:spPr>
          <p:txBody>
            <a:bodyPr/>
            <a:lstStyle/>
            <a:p>
              <a:endParaRPr lang="en-IL"/>
            </a:p>
          </p:txBody>
        </p:sp>
        <p:sp>
          <p:nvSpPr>
            <p:cNvPr id="4" name="TextBox 4"/>
            <p:cNvSpPr txBox="1"/>
            <p:nvPr/>
          </p:nvSpPr>
          <p:spPr>
            <a:xfrm>
              <a:off x="0" y="-47625"/>
              <a:ext cx="710790" cy="454025"/>
            </a:xfrm>
            <a:prstGeom prst="rect">
              <a:avLst/>
            </a:prstGeom>
          </p:spPr>
          <p:txBody>
            <a:bodyPr lIns="50800" tIns="50800" rIns="50800" bIns="50800" rtlCol="0" anchor="ctr"/>
            <a:lstStyle/>
            <a:p>
              <a:pPr algn="ctr">
                <a:lnSpc>
                  <a:spcPts val="3359"/>
                </a:lnSpc>
              </a:pPr>
              <a:endParaRPr/>
            </a:p>
          </p:txBody>
        </p:sp>
      </p:grpSp>
      <p:grpSp>
        <p:nvGrpSpPr>
          <p:cNvPr id="5" name="Group 5"/>
          <p:cNvGrpSpPr/>
          <p:nvPr/>
        </p:nvGrpSpPr>
        <p:grpSpPr>
          <a:xfrm>
            <a:off x="419993" y="1797881"/>
            <a:ext cx="3419349" cy="2263492"/>
            <a:chOff x="0" y="0"/>
            <a:chExt cx="689389" cy="456352"/>
          </a:xfrm>
        </p:grpSpPr>
        <p:sp>
          <p:nvSpPr>
            <p:cNvPr id="6" name="Freeform 6"/>
            <p:cNvSpPr/>
            <p:nvPr/>
          </p:nvSpPr>
          <p:spPr>
            <a:xfrm>
              <a:off x="0" y="0"/>
              <a:ext cx="689389" cy="456352"/>
            </a:xfrm>
            <a:custGeom>
              <a:avLst/>
              <a:gdLst/>
              <a:ahLst/>
              <a:cxnLst/>
              <a:rect l="l" t="t" r="r" b="b"/>
              <a:pathLst>
                <a:path w="689389" h="456352">
                  <a:moveTo>
                    <a:pt x="0" y="0"/>
                  </a:moveTo>
                  <a:lnTo>
                    <a:pt x="689389" y="0"/>
                  </a:lnTo>
                  <a:lnTo>
                    <a:pt x="689389" y="456352"/>
                  </a:lnTo>
                  <a:lnTo>
                    <a:pt x="0" y="456352"/>
                  </a:lnTo>
                  <a:close/>
                </a:path>
              </a:pathLst>
            </a:custGeom>
            <a:blipFill>
              <a:blip r:embed="rId3"/>
              <a:stretch>
                <a:fillRect l="-1315" r="-1315"/>
              </a:stretch>
            </a:blipFill>
          </p:spPr>
          <p:txBody>
            <a:bodyPr/>
            <a:lstStyle/>
            <a:p>
              <a:endParaRPr lang="en-IL"/>
            </a:p>
          </p:txBody>
        </p:sp>
      </p:grpSp>
      <p:grpSp>
        <p:nvGrpSpPr>
          <p:cNvPr id="7" name="Group 7"/>
          <p:cNvGrpSpPr/>
          <p:nvPr/>
        </p:nvGrpSpPr>
        <p:grpSpPr>
          <a:xfrm>
            <a:off x="7274468" y="1567710"/>
            <a:ext cx="3018854" cy="2263492"/>
            <a:chOff x="0" y="0"/>
            <a:chExt cx="608643" cy="456352"/>
          </a:xfrm>
        </p:grpSpPr>
        <p:sp>
          <p:nvSpPr>
            <p:cNvPr id="8" name="Freeform 8"/>
            <p:cNvSpPr/>
            <p:nvPr/>
          </p:nvSpPr>
          <p:spPr>
            <a:xfrm>
              <a:off x="0" y="0"/>
              <a:ext cx="608643" cy="456352"/>
            </a:xfrm>
            <a:custGeom>
              <a:avLst/>
              <a:gdLst/>
              <a:ahLst/>
              <a:cxnLst/>
              <a:rect l="l" t="t" r="r" b="b"/>
              <a:pathLst>
                <a:path w="608643" h="456352">
                  <a:moveTo>
                    <a:pt x="0" y="0"/>
                  </a:moveTo>
                  <a:lnTo>
                    <a:pt x="608643" y="0"/>
                  </a:lnTo>
                  <a:lnTo>
                    <a:pt x="608643" y="456352"/>
                  </a:lnTo>
                  <a:lnTo>
                    <a:pt x="0" y="456352"/>
                  </a:lnTo>
                  <a:close/>
                </a:path>
              </a:pathLst>
            </a:custGeom>
            <a:blipFill>
              <a:blip r:embed="rId4"/>
              <a:stretch>
                <a:fillRect l="-19639" r="-19639"/>
              </a:stretch>
            </a:blipFill>
          </p:spPr>
          <p:txBody>
            <a:bodyPr/>
            <a:lstStyle/>
            <a:p>
              <a:endParaRPr lang="en-IL"/>
            </a:p>
          </p:txBody>
        </p:sp>
      </p:grpSp>
      <p:grpSp>
        <p:nvGrpSpPr>
          <p:cNvPr id="9" name="Group 9"/>
          <p:cNvGrpSpPr/>
          <p:nvPr/>
        </p:nvGrpSpPr>
        <p:grpSpPr>
          <a:xfrm>
            <a:off x="3864661" y="5331839"/>
            <a:ext cx="3345492" cy="2566776"/>
            <a:chOff x="0" y="0"/>
            <a:chExt cx="594801" cy="456352"/>
          </a:xfrm>
        </p:grpSpPr>
        <p:sp>
          <p:nvSpPr>
            <p:cNvPr id="10" name="Freeform 10"/>
            <p:cNvSpPr/>
            <p:nvPr/>
          </p:nvSpPr>
          <p:spPr>
            <a:xfrm>
              <a:off x="0" y="0"/>
              <a:ext cx="594801" cy="456352"/>
            </a:xfrm>
            <a:custGeom>
              <a:avLst/>
              <a:gdLst/>
              <a:ahLst/>
              <a:cxnLst/>
              <a:rect l="l" t="t" r="r" b="b"/>
              <a:pathLst>
                <a:path w="594801" h="456352">
                  <a:moveTo>
                    <a:pt x="0" y="0"/>
                  </a:moveTo>
                  <a:lnTo>
                    <a:pt x="594801" y="0"/>
                  </a:lnTo>
                  <a:lnTo>
                    <a:pt x="594801" y="456352"/>
                  </a:lnTo>
                  <a:lnTo>
                    <a:pt x="0" y="456352"/>
                  </a:lnTo>
                  <a:close/>
                </a:path>
              </a:pathLst>
            </a:custGeom>
            <a:blipFill>
              <a:blip r:embed="rId5"/>
              <a:stretch>
                <a:fillRect l="-4232" r="-4232"/>
              </a:stretch>
            </a:blipFill>
          </p:spPr>
          <p:txBody>
            <a:bodyPr/>
            <a:lstStyle/>
            <a:p>
              <a:endParaRPr lang="en-IL"/>
            </a:p>
          </p:txBody>
        </p:sp>
      </p:grpSp>
      <p:grpSp>
        <p:nvGrpSpPr>
          <p:cNvPr id="11" name="Group 11"/>
          <p:cNvGrpSpPr/>
          <p:nvPr/>
        </p:nvGrpSpPr>
        <p:grpSpPr>
          <a:xfrm>
            <a:off x="780210" y="780210"/>
            <a:ext cx="248490" cy="248490"/>
            <a:chOff x="0" y="0"/>
            <a:chExt cx="812800" cy="812800"/>
          </a:xfrm>
        </p:grpSpPr>
        <p:sp>
          <p:nvSpPr>
            <p:cNvPr id="12" name="Freeform 12"/>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00000"/>
            </a:solidFill>
          </p:spPr>
          <p:txBody>
            <a:bodyPr/>
            <a:lstStyle/>
            <a:p>
              <a:endParaRPr lang="en-IL"/>
            </a:p>
          </p:txBody>
        </p:sp>
        <p:sp>
          <p:nvSpPr>
            <p:cNvPr id="13" name="TextBox 13"/>
            <p:cNvSpPr txBox="1"/>
            <p:nvPr/>
          </p:nvSpPr>
          <p:spPr>
            <a:xfrm>
              <a:off x="0" y="-47625"/>
              <a:ext cx="812800" cy="860425"/>
            </a:xfrm>
            <a:prstGeom prst="rect">
              <a:avLst/>
            </a:prstGeom>
          </p:spPr>
          <p:txBody>
            <a:bodyPr lIns="50800" tIns="50800" rIns="50800" bIns="50800" rtlCol="0" anchor="ctr"/>
            <a:lstStyle/>
            <a:p>
              <a:pPr algn="ctr">
                <a:lnSpc>
                  <a:spcPts val="3359"/>
                </a:lnSpc>
              </a:pPr>
              <a:endParaRPr/>
            </a:p>
          </p:txBody>
        </p:sp>
      </p:grpSp>
      <p:grpSp>
        <p:nvGrpSpPr>
          <p:cNvPr id="14" name="Group 14"/>
          <p:cNvGrpSpPr/>
          <p:nvPr/>
        </p:nvGrpSpPr>
        <p:grpSpPr>
          <a:xfrm>
            <a:off x="17259300" y="9333392"/>
            <a:ext cx="248490" cy="248490"/>
            <a:chOff x="0" y="0"/>
            <a:chExt cx="812800" cy="812800"/>
          </a:xfrm>
        </p:grpSpPr>
        <p:sp>
          <p:nvSpPr>
            <p:cNvPr id="15" name="Freeform 15"/>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00000"/>
            </a:solidFill>
          </p:spPr>
          <p:txBody>
            <a:bodyPr/>
            <a:lstStyle/>
            <a:p>
              <a:endParaRPr lang="en-IL"/>
            </a:p>
          </p:txBody>
        </p:sp>
        <p:sp>
          <p:nvSpPr>
            <p:cNvPr id="16" name="TextBox 16"/>
            <p:cNvSpPr txBox="1"/>
            <p:nvPr/>
          </p:nvSpPr>
          <p:spPr>
            <a:xfrm>
              <a:off x="0" y="-47625"/>
              <a:ext cx="812800" cy="860425"/>
            </a:xfrm>
            <a:prstGeom prst="rect">
              <a:avLst/>
            </a:prstGeom>
          </p:spPr>
          <p:txBody>
            <a:bodyPr lIns="50800" tIns="50800" rIns="50800" bIns="50800" rtlCol="0" anchor="ctr"/>
            <a:lstStyle/>
            <a:p>
              <a:pPr algn="ctr">
                <a:lnSpc>
                  <a:spcPts val="3359"/>
                </a:lnSpc>
              </a:pPr>
              <a:endParaRPr/>
            </a:p>
          </p:txBody>
        </p:sp>
      </p:grpSp>
      <p:grpSp>
        <p:nvGrpSpPr>
          <p:cNvPr id="17" name="Group 17"/>
          <p:cNvGrpSpPr/>
          <p:nvPr/>
        </p:nvGrpSpPr>
        <p:grpSpPr>
          <a:xfrm>
            <a:off x="10750488" y="5082698"/>
            <a:ext cx="2892983" cy="2263492"/>
            <a:chOff x="0" y="0"/>
            <a:chExt cx="583266" cy="456352"/>
          </a:xfrm>
        </p:grpSpPr>
        <p:sp>
          <p:nvSpPr>
            <p:cNvPr id="18" name="Freeform 18"/>
            <p:cNvSpPr/>
            <p:nvPr/>
          </p:nvSpPr>
          <p:spPr>
            <a:xfrm>
              <a:off x="0" y="0"/>
              <a:ext cx="583266" cy="456352"/>
            </a:xfrm>
            <a:custGeom>
              <a:avLst/>
              <a:gdLst/>
              <a:ahLst/>
              <a:cxnLst/>
              <a:rect l="l" t="t" r="r" b="b"/>
              <a:pathLst>
                <a:path w="583266" h="456352">
                  <a:moveTo>
                    <a:pt x="0" y="0"/>
                  </a:moveTo>
                  <a:lnTo>
                    <a:pt x="583266" y="0"/>
                  </a:lnTo>
                  <a:lnTo>
                    <a:pt x="583266" y="456352"/>
                  </a:lnTo>
                  <a:lnTo>
                    <a:pt x="0" y="456352"/>
                  </a:lnTo>
                  <a:close/>
                </a:path>
              </a:pathLst>
            </a:custGeom>
            <a:blipFill>
              <a:blip r:embed="rId6"/>
              <a:stretch>
                <a:fillRect t="-4745" b="-4745"/>
              </a:stretch>
            </a:blipFill>
          </p:spPr>
          <p:txBody>
            <a:bodyPr/>
            <a:lstStyle/>
            <a:p>
              <a:endParaRPr lang="en-IL"/>
            </a:p>
          </p:txBody>
        </p:sp>
      </p:grpSp>
      <p:sp>
        <p:nvSpPr>
          <p:cNvPr id="19" name="TextBox 19"/>
          <p:cNvSpPr txBox="1"/>
          <p:nvPr/>
        </p:nvSpPr>
        <p:spPr>
          <a:xfrm>
            <a:off x="3919095" y="7834753"/>
            <a:ext cx="3189800" cy="743793"/>
          </a:xfrm>
          <a:prstGeom prst="rect">
            <a:avLst/>
          </a:prstGeom>
        </p:spPr>
        <p:txBody>
          <a:bodyPr lIns="0" tIns="0" rIns="0" bIns="0" rtlCol="0" anchor="t">
            <a:spAutoFit/>
          </a:bodyPr>
          <a:lstStyle/>
          <a:p>
            <a:pPr marL="0" lvl="0" indent="0" algn="ctr">
              <a:lnSpc>
                <a:spcPts val="2940"/>
              </a:lnSpc>
            </a:pPr>
            <a:r>
              <a:rPr lang="en-US" sz="2100" b="1" spc="210" dirty="0">
                <a:solidFill>
                  <a:srgbClr val="4E6E81"/>
                </a:solidFill>
                <a:latin typeface="Heebo Bold"/>
                <a:cs typeface="Heebo Bold"/>
              </a:rPr>
              <a:t>ML Model Optimization</a:t>
            </a:r>
            <a:endParaRPr lang="en-US" sz="2100" b="1" spc="210" dirty="0">
              <a:solidFill>
                <a:srgbClr val="4E6E81"/>
              </a:solidFill>
              <a:latin typeface="Heebo Bold"/>
              <a:cs typeface="Heebo Bold"/>
              <a:sym typeface="Heebo Bold"/>
            </a:endParaRPr>
          </a:p>
        </p:txBody>
      </p:sp>
      <p:sp>
        <p:nvSpPr>
          <p:cNvPr id="20" name="TextBox 20"/>
          <p:cNvSpPr txBox="1"/>
          <p:nvPr/>
        </p:nvSpPr>
        <p:spPr>
          <a:xfrm>
            <a:off x="4068283" y="8576808"/>
            <a:ext cx="3945021" cy="1183144"/>
          </a:xfrm>
          <a:prstGeom prst="rect">
            <a:avLst/>
          </a:prstGeom>
        </p:spPr>
        <p:txBody>
          <a:bodyPr lIns="0" tIns="0" rIns="0" bIns="0" rtlCol="0" anchor="t">
            <a:spAutoFit/>
          </a:bodyPr>
          <a:lstStyle/>
          <a:p>
            <a:pPr marL="342900" lvl="0" indent="-342900">
              <a:lnSpc>
                <a:spcPts val="3200"/>
              </a:lnSpc>
              <a:buFont typeface="Arial" panose="020B0604020202020204" pitchFamily="34" charset="0"/>
              <a:buChar char="•"/>
            </a:pPr>
            <a:r>
              <a:rPr lang="en-US" sz="2000" spc="200" dirty="0">
                <a:solidFill>
                  <a:srgbClr val="000000"/>
                </a:solidFill>
                <a:latin typeface="Lato"/>
                <a:ea typeface="Lato"/>
                <a:cs typeface="Lato"/>
              </a:rPr>
              <a:t>Fine-Tuning Models</a:t>
            </a:r>
          </a:p>
          <a:p>
            <a:pPr marL="342900" lvl="0" indent="-342900">
              <a:lnSpc>
                <a:spcPts val="3200"/>
              </a:lnSpc>
              <a:buFont typeface="Arial" panose="020B0604020202020204" pitchFamily="34" charset="0"/>
              <a:buChar char="•"/>
            </a:pPr>
            <a:r>
              <a:rPr lang="en-US" sz="2000" spc="200" dirty="0">
                <a:solidFill>
                  <a:srgbClr val="000000"/>
                </a:solidFill>
                <a:latin typeface="Lato"/>
                <a:ea typeface="Lato"/>
                <a:cs typeface="Lato"/>
              </a:rPr>
              <a:t>Interpreting Model Outputs</a:t>
            </a:r>
            <a:endParaRPr lang="en-US" sz="2000" spc="200" dirty="0">
              <a:solidFill>
                <a:srgbClr val="000000"/>
              </a:solidFill>
              <a:latin typeface="Lato"/>
              <a:ea typeface="Lato"/>
              <a:cs typeface="Lato"/>
              <a:sym typeface="Lato"/>
            </a:endParaRPr>
          </a:p>
        </p:txBody>
      </p:sp>
      <p:sp>
        <p:nvSpPr>
          <p:cNvPr id="21" name="TextBox 21"/>
          <p:cNvSpPr txBox="1"/>
          <p:nvPr/>
        </p:nvSpPr>
        <p:spPr>
          <a:xfrm>
            <a:off x="534768" y="4226452"/>
            <a:ext cx="3189800" cy="743793"/>
          </a:xfrm>
          <a:prstGeom prst="rect">
            <a:avLst/>
          </a:prstGeom>
        </p:spPr>
        <p:txBody>
          <a:bodyPr lIns="0" tIns="0" rIns="0" bIns="0" rtlCol="0" anchor="t">
            <a:spAutoFit/>
          </a:bodyPr>
          <a:lstStyle/>
          <a:p>
            <a:pPr marL="0" lvl="0" indent="0" algn="ctr">
              <a:lnSpc>
                <a:spcPts val="2940"/>
              </a:lnSpc>
            </a:pPr>
            <a:r>
              <a:rPr lang="en-US" sz="2100" b="1" spc="210" dirty="0">
                <a:solidFill>
                  <a:srgbClr val="4E6E81"/>
                </a:solidFill>
                <a:latin typeface="Heebo Bold"/>
                <a:cs typeface="Heebo Bold"/>
              </a:rPr>
              <a:t>WGCNA and Enrichment Analysis</a:t>
            </a:r>
            <a:endParaRPr lang="en-US" sz="2100" b="1" spc="210" dirty="0">
              <a:solidFill>
                <a:srgbClr val="4E6E81"/>
              </a:solidFill>
              <a:latin typeface="Heebo Bold"/>
              <a:cs typeface="Heebo Bold"/>
              <a:sym typeface="Heebo Bold"/>
            </a:endParaRPr>
          </a:p>
        </p:txBody>
      </p:sp>
      <p:sp>
        <p:nvSpPr>
          <p:cNvPr id="22" name="TextBox 22"/>
          <p:cNvSpPr txBox="1"/>
          <p:nvPr/>
        </p:nvSpPr>
        <p:spPr>
          <a:xfrm>
            <a:off x="470886" y="4916642"/>
            <a:ext cx="3189800" cy="1593513"/>
          </a:xfrm>
          <a:prstGeom prst="rect">
            <a:avLst/>
          </a:prstGeom>
        </p:spPr>
        <p:txBody>
          <a:bodyPr lIns="0" tIns="0" rIns="0" bIns="0" rtlCol="0" anchor="t">
            <a:spAutoFit/>
          </a:bodyPr>
          <a:lstStyle/>
          <a:p>
            <a:pPr marL="342900" indent="-342900">
              <a:lnSpc>
                <a:spcPts val="3200"/>
              </a:lnSpc>
              <a:buFont typeface="Arial" panose="020B0604020202020204" pitchFamily="34" charset="0"/>
              <a:buChar char="•"/>
            </a:pPr>
            <a:r>
              <a:rPr lang="en-US" sz="2000" spc="200" dirty="0">
                <a:solidFill>
                  <a:srgbClr val="000000"/>
                </a:solidFill>
                <a:latin typeface="Lato"/>
                <a:ea typeface="Lato"/>
                <a:cs typeface="Lato"/>
              </a:rPr>
              <a:t>Identifying Relevant Gene Modules</a:t>
            </a:r>
          </a:p>
          <a:p>
            <a:pPr marL="342900" indent="-342900">
              <a:lnSpc>
                <a:spcPts val="3200"/>
              </a:lnSpc>
              <a:buFont typeface="Arial" panose="020B0604020202020204" pitchFamily="34" charset="0"/>
              <a:buChar char="•"/>
            </a:pPr>
            <a:r>
              <a:rPr lang="en-US" sz="2000" spc="200" dirty="0">
                <a:solidFill>
                  <a:srgbClr val="000000"/>
                </a:solidFill>
                <a:latin typeface="Lato"/>
                <a:ea typeface="Lato"/>
                <a:cs typeface="Lato"/>
              </a:rPr>
              <a:t>Sex-Biased Pathways</a:t>
            </a:r>
            <a:endParaRPr lang="en-US" sz="2000" spc="200" dirty="0">
              <a:solidFill>
                <a:srgbClr val="000000"/>
              </a:solidFill>
              <a:latin typeface="Lato"/>
              <a:ea typeface="Lato"/>
              <a:cs typeface="Lato"/>
              <a:sym typeface="Lato"/>
            </a:endParaRPr>
          </a:p>
        </p:txBody>
      </p:sp>
      <p:sp>
        <p:nvSpPr>
          <p:cNvPr id="23" name="TextBox 23"/>
          <p:cNvSpPr txBox="1"/>
          <p:nvPr/>
        </p:nvSpPr>
        <p:spPr>
          <a:xfrm>
            <a:off x="7188994" y="4019167"/>
            <a:ext cx="3189800" cy="371897"/>
          </a:xfrm>
          <a:prstGeom prst="rect">
            <a:avLst/>
          </a:prstGeom>
        </p:spPr>
        <p:txBody>
          <a:bodyPr lIns="0" tIns="0" rIns="0" bIns="0" rtlCol="0" anchor="t">
            <a:spAutoFit/>
          </a:bodyPr>
          <a:lstStyle/>
          <a:p>
            <a:pPr marL="0" lvl="0" indent="0" algn="ctr">
              <a:lnSpc>
                <a:spcPts val="2940"/>
              </a:lnSpc>
            </a:pPr>
            <a:r>
              <a:rPr lang="en-US" sz="2100" b="1" spc="210" dirty="0">
                <a:solidFill>
                  <a:srgbClr val="4E6E81"/>
                </a:solidFill>
                <a:latin typeface="Heebo Bold"/>
                <a:cs typeface="Heebo Bold"/>
              </a:rPr>
              <a:t>Data Preprocessing</a:t>
            </a:r>
            <a:endParaRPr lang="en-US" sz="2100" b="1" spc="210" dirty="0">
              <a:solidFill>
                <a:srgbClr val="4E6E81"/>
              </a:solidFill>
              <a:latin typeface="Heebo Bold"/>
              <a:cs typeface="Heebo Bold"/>
              <a:sym typeface="Heebo Bold"/>
            </a:endParaRPr>
          </a:p>
        </p:txBody>
      </p:sp>
      <p:sp>
        <p:nvSpPr>
          <p:cNvPr id="24" name="TextBox 24"/>
          <p:cNvSpPr txBox="1"/>
          <p:nvPr/>
        </p:nvSpPr>
        <p:spPr>
          <a:xfrm>
            <a:off x="7188994" y="4289528"/>
            <a:ext cx="3189800" cy="783099"/>
          </a:xfrm>
          <a:prstGeom prst="rect">
            <a:avLst/>
          </a:prstGeom>
        </p:spPr>
        <p:txBody>
          <a:bodyPr lIns="0" tIns="0" rIns="0" bIns="0" rtlCol="0" anchor="t">
            <a:spAutoFit/>
          </a:bodyPr>
          <a:lstStyle/>
          <a:p>
            <a:pPr marL="342900" lvl="0" indent="-342900">
              <a:lnSpc>
                <a:spcPts val="3200"/>
              </a:lnSpc>
              <a:buFont typeface="Arial" panose="020B0604020202020204" pitchFamily="34" charset="0"/>
              <a:buChar char="•"/>
            </a:pPr>
            <a:r>
              <a:rPr lang="en-US" sz="2000" spc="200" dirty="0">
                <a:solidFill>
                  <a:srgbClr val="000000"/>
                </a:solidFill>
                <a:latin typeface="Lato"/>
                <a:ea typeface="Lato"/>
                <a:cs typeface="Lato"/>
                <a:sym typeface="Lato"/>
              </a:rPr>
              <a:t> Incomplete data</a:t>
            </a:r>
          </a:p>
          <a:p>
            <a:pPr marL="342900" lvl="0" indent="-342900">
              <a:lnSpc>
                <a:spcPts val="3200"/>
              </a:lnSpc>
              <a:buFont typeface="Arial" panose="020B0604020202020204" pitchFamily="34" charset="0"/>
              <a:buChar char="•"/>
            </a:pPr>
            <a:r>
              <a:rPr lang="en-US" sz="2000" spc="200" dirty="0">
                <a:solidFill>
                  <a:srgbClr val="000000"/>
                </a:solidFill>
                <a:latin typeface="Lato"/>
                <a:ea typeface="Lato"/>
                <a:cs typeface="Lato"/>
              </a:rPr>
              <a:t>Batch Effects</a:t>
            </a:r>
            <a:endParaRPr lang="en-US" sz="2000" spc="200" dirty="0">
              <a:solidFill>
                <a:srgbClr val="000000"/>
              </a:solidFill>
              <a:latin typeface="Lato"/>
              <a:ea typeface="Lato"/>
              <a:cs typeface="Lato"/>
              <a:sym typeface="Lato"/>
            </a:endParaRPr>
          </a:p>
        </p:txBody>
      </p:sp>
      <p:sp>
        <p:nvSpPr>
          <p:cNvPr id="25" name="TextBox 25"/>
          <p:cNvSpPr txBox="1"/>
          <p:nvPr/>
        </p:nvSpPr>
        <p:spPr>
          <a:xfrm>
            <a:off x="11285896" y="2670491"/>
            <a:ext cx="6638977" cy="1050290"/>
          </a:xfrm>
          <a:prstGeom prst="rect">
            <a:avLst/>
          </a:prstGeom>
        </p:spPr>
        <p:txBody>
          <a:bodyPr lIns="0" tIns="0" rIns="0" bIns="0" rtlCol="0" anchor="t">
            <a:spAutoFit/>
          </a:bodyPr>
          <a:lstStyle/>
          <a:p>
            <a:pPr marL="0" lvl="0" indent="0" algn="l">
              <a:lnSpc>
                <a:spcPts val="8260"/>
              </a:lnSpc>
            </a:pPr>
            <a:r>
              <a:rPr lang="en-US" sz="5900" b="1" spc="295">
                <a:solidFill>
                  <a:srgbClr val="000000"/>
                </a:solidFill>
                <a:latin typeface="Helios Extended Bold"/>
                <a:ea typeface="Helios Extended Bold"/>
                <a:cs typeface="Helios Extended Bold"/>
                <a:sym typeface="Helios Extended Bold"/>
              </a:rPr>
              <a:t>CHALLENGES</a:t>
            </a:r>
          </a:p>
        </p:txBody>
      </p:sp>
      <p:sp>
        <p:nvSpPr>
          <p:cNvPr id="26" name="TextBox 26"/>
          <p:cNvSpPr txBox="1"/>
          <p:nvPr/>
        </p:nvSpPr>
        <p:spPr>
          <a:xfrm>
            <a:off x="10224665" y="7516618"/>
            <a:ext cx="4116662" cy="731611"/>
          </a:xfrm>
          <a:prstGeom prst="rect">
            <a:avLst/>
          </a:prstGeom>
        </p:spPr>
        <p:txBody>
          <a:bodyPr lIns="0" tIns="0" rIns="0" bIns="0" rtlCol="0" anchor="t">
            <a:spAutoFit/>
          </a:bodyPr>
          <a:lstStyle/>
          <a:p>
            <a:pPr marL="0" lvl="0" indent="0" algn="ctr">
              <a:lnSpc>
                <a:spcPts val="2940"/>
              </a:lnSpc>
            </a:pPr>
            <a:r>
              <a:rPr lang="en-US" sz="2100" b="1" spc="210" dirty="0">
                <a:solidFill>
                  <a:srgbClr val="4E6E81"/>
                </a:solidFill>
                <a:latin typeface="Heebo Bold"/>
                <a:cs typeface="Heebo Bold"/>
              </a:rPr>
              <a:t>Ensuring Biological Relevance</a:t>
            </a:r>
            <a:endParaRPr lang="en-US" sz="2100" b="1" spc="210" dirty="0">
              <a:solidFill>
                <a:srgbClr val="4E6E81"/>
              </a:solidFill>
              <a:latin typeface="Heebo Bold"/>
              <a:cs typeface="Heebo Bold"/>
              <a:sym typeface="Heebo Bold"/>
            </a:endParaRPr>
          </a:p>
        </p:txBody>
      </p:sp>
      <p:sp>
        <p:nvSpPr>
          <p:cNvPr id="27" name="TextBox 27"/>
          <p:cNvSpPr txBox="1"/>
          <p:nvPr/>
        </p:nvSpPr>
        <p:spPr>
          <a:xfrm>
            <a:off x="10725050" y="8248229"/>
            <a:ext cx="3820568" cy="372731"/>
          </a:xfrm>
          <a:prstGeom prst="rect">
            <a:avLst/>
          </a:prstGeom>
        </p:spPr>
        <p:txBody>
          <a:bodyPr lIns="0" tIns="0" rIns="0" bIns="0" rtlCol="0" anchor="t">
            <a:spAutoFit/>
          </a:bodyPr>
          <a:lstStyle/>
          <a:p>
            <a:pPr marL="342900" indent="-342900">
              <a:lnSpc>
                <a:spcPts val="3200"/>
              </a:lnSpc>
              <a:buFont typeface="Arial" panose="020B0604020202020204" pitchFamily="34" charset="0"/>
              <a:buChar char="•"/>
            </a:pPr>
            <a:r>
              <a:rPr lang="en-US" sz="2000" spc="200" dirty="0">
                <a:solidFill>
                  <a:srgbClr val="000000"/>
                </a:solidFill>
                <a:latin typeface="Lato"/>
                <a:ea typeface="Lato"/>
                <a:cs typeface="Lato"/>
                <a:sym typeface="Lato"/>
              </a:rPr>
              <a:t>Validation</a:t>
            </a:r>
          </a:p>
        </p:txBody>
      </p:sp>
      <p:sp>
        <p:nvSpPr>
          <p:cNvPr id="28" name="TextBox 28"/>
          <p:cNvSpPr txBox="1"/>
          <p:nvPr/>
        </p:nvSpPr>
        <p:spPr>
          <a:xfrm>
            <a:off x="17283112" y="9573972"/>
            <a:ext cx="343442" cy="392287"/>
          </a:xfrm>
          <a:prstGeom prst="rect">
            <a:avLst/>
          </a:prstGeom>
        </p:spPr>
        <p:txBody>
          <a:bodyPr lIns="0" tIns="0" rIns="0" bIns="0" rtlCol="0" anchor="t">
            <a:spAutoFit/>
          </a:bodyPr>
          <a:lstStyle/>
          <a:p>
            <a:pPr marL="0" lvl="0" indent="0" algn="l">
              <a:lnSpc>
                <a:spcPts val="3252"/>
              </a:lnSpc>
            </a:pPr>
            <a:r>
              <a:rPr lang="en-US" sz="2323" b="1" spc="116" dirty="0">
                <a:solidFill>
                  <a:srgbClr val="000000"/>
                </a:solidFill>
                <a:latin typeface="Helios Extended Bold"/>
                <a:ea typeface="Helios Extended Bold"/>
                <a:cs typeface="Helios Extended Bold"/>
                <a:sym typeface="Helios Extended Bold"/>
              </a:rPr>
              <a:t>9</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8700" y="9009810"/>
            <a:ext cx="248490" cy="248490"/>
            <a:chOff x="0" y="0"/>
            <a:chExt cx="812800" cy="812800"/>
          </a:xfrm>
        </p:grpSpPr>
        <p:sp>
          <p:nvSpPr>
            <p:cNvPr id="3" name="Freeform 3"/>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00000"/>
            </a:solidFill>
          </p:spPr>
          <p:txBody>
            <a:bodyPr/>
            <a:lstStyle/>
            <a:p>
              <a:endParaRPr lang="en-IL"/>
            </a:p>
          </p:txBody>
        </p:sp>
        <p:sp>
          <p:nvSpPr>
            <p:cNvPr id="4" name="TextBox 4"/>
            <p:cNvSpPr txBox="1"/>
            <p:nvPr/>
          </p:nvSpPr>
          <p:spPr>
            <a:xfrm>
              <a:off x="0" y="-47625"/>
              <a:ext cx="812800" cy="860425"/>
            </a:xfrm>
            <a:prstGeom prst="rect">
              <a:avLst/>
            </a:prstGeom>
          </p:spPr>
          <p:txBody>
            <a:bodyPr lIns="50800" tIns="50800" rIns="50800" bIns="50800" rtlCol="0" anchor="ctr"/>
            <a:lstStyle/>
            <a:p>
              <a:pPr algn="ctr">
                <a:lnSpc>
                  <a:spcPts val="3359"/>
                </a:lnSpc>
              </a:pPr>
              <a:endParaRPr/>
            </a:p>
          </p:txBody>
        </p:sp>
      </p:grpSp>
      <p:grpSp>
        <p:nvGrpSpPr>
          <p:cNvPr id="5" name="Group 5"/>
          <p:cNvGrpSpPr/>
          <p:nvPr/>
        </p:nvGrpSpPr>
        <p:grpSpPr>
          <a:xfrm>
            <a:off x="17010810" y="1028700"/>
            <a:ext cx="248490" cy="248490"/>
            <a:chOff x="0" y="0"/>
            <a:chExt cx="812800" cy="812800"/>
          </a:xfrm>
        </p:grpSpPr>
        <p:sp>
          <p:nvSpPr>
            <p:cNvPr id="6" name="Freeform 6"/>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00000"/>
            </a:solidFill>
          </p:spPr>
          <p:txBody>
            <a:bodyPr/>
            <a:lstStyle/>
            <a:p>
              <a:endParaRPr lang="en-IL"/>
            </a:p>
          </p:txBody>
        </p:sp>
        <p:sp>
          <p:nvSpPr>
            <p:cNvPr id="7" name="TextBox 7"/>
            <p:cNvSpPr txBox="1"/>
            <p:nvPr/>
          </p:nvSpPr>
          <p:spPr>
            <a:xfrm>
              <a:off x="0" y="-47625"/>
              <a:ext cx="812800" cy="860425"/>
            </a:xfrm>
            <a:prstGeom prst="rect">
              <a:avLst/>
            </a:prstGeom>
          </p:spPr>
          <p:txBody>
            <a:bodyPr lIns="50800" tIns="50800" rIns="50800" bIns="50800" rtlCol="0" anchor="ctr"/>
            <a:lstStyle/>
            <a:p>
              <a:pPr algn="ctr">
                <a:lnSpc>
                  <a:spcPts val="3359"/>
                </a:lnSpc>
              </a:pPr>
              <a:endParaRPr/>
            </a:p>
          </p:txBody>
        </p:sp>
      </p:grpSp>
      <p:sp>
        <p:nvSpPr>
          <p:cNvPr id="8" name="AutoShape 8"/>
          <p:cNvSpPr/>
          <p:nvPr/>
        </p:nvSpPr>
        <p:spPr>
          <a:xfrm flipH="1">
            <a:off x="1033463" y="0"/>
            <a:ext cx="0" cy="3334176"/>
          </a:xfrm>
          <a:prstGeom prst="line">
            <a:avLst/>
          </a:prstGeom>
          <a:ln w="57150" cap="flat">
            <a:solidFill>
              <a:srgbClr val="4E6E81"/>
            </a:solidFill>
            <a:prstDash val="sysDash"/>
            <a:headEnd type="none" w="sm" len="sm"/>
            <a:tailEnd type="none" w="sm" len="sm"/>
          </a:ln>
        </p:spPr>
        <p:txBody>
          <a:bodyPr/>
          <a:lstStyle/>
          <a:p>
            <a:endParaRPr lang="en-IL"/>
          </a:p>
        </p:txBody>
      </p:sp>
      <p:sp>
        <p:nvSpPr>
          <p:cNvPr id="9" name="Freeform 9"/>
          <p:cNvSpPr/>
          <p:nvPr/>
        </p:nvSpPr>
        <p:spPr>
          <a:xfrm>
            <a:off x="2748824" y="6925138"/>
            <a:ext cx="3141813" cy="3361862"/>
          </a:xfrm>
          <a:custGeom>
            <a:avLst/>
            <a:gdLst/>
            <a:ahLst/>
            <a:cxnLst/>
            <a:rect l="l" t="t" r="r" b="b"/>
            <a:pathLst>
              <a:path w="3141813" h="3361862">
                <a:moveTo>
                  <a:pt x="0" y="0"/>
                </a:moveTo>
                <a:lnTo>
                  <a:pt x="3141813" y="0"/>
                </a:lnTo>
                <a:lnTo>
                  <a:pt x="3141813" y="3361862"/>
                </a:lnTo>
                <a:lnTo>
                  <a:pt x="0" y="336186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L"/>
          </a:p>
        </p:txBody>
      </p:sp>
      <p:sp>
        <p:nvSpPr>
          <p:cNvPr id="10" name="TextBox 10"/>
          <p:cNvSpPr txBox="1"/>
          <p:nvPr/>
        </p:nvSpPr>
        <p:spPr>
          <a:xfrm>
            <a:off x="1379470" y="1353860"/>
            <a:ext cx="15529061" cy="1076325"/>
          </a:xfrm>
          <a:prstGeom prst="rect">
            <a:avLst/>
          </a:prstGeom>
        </p:spPr>
        <p:txBody>
          <a:bodyPr lIns="0" tIns="0" rIns="0" bIns="0" rtlCol="0" anchor="t">
            <a:spAutoFit/>
          </a:bodyPr>
          <a:lstStyle/>
          <a:p>
            <a:pPr marL="0" lvl="0" indent="0" algn="ctr">
              <a:lnSpc>
                <a:spcPts val="8400"/>
              </a:lnSpc>
            </a:pPr>
            <a:r>
              <a:rPr lang="en-US" sz="6000" b="1" spc="300">
                <a:solidFill>
                  <a:srgbClr val="000000"/>
                </a:solidFill>
                <a:latin typeface="Helios Extended Bold"/>
                <a:ea typeface="Helios Extended Bold"/>
                <a:cs typeface="Helios Extended Bold"/>
                <a:sym typeface="Helios Extended Bold"/>
              </a:rPr>
              <a:t>EVALUATION PLAN</a:t>
            </a:r>
          </a:p>
        </p:txBody>
      </p:sp>
      <p:sp>
        <p:nvSpPr>
          <p:cNvPr id="11" name="TextBox 11"/>
          <p:cNvSpPr txBox="1"/>
          <p:nvPr/>
        </p:nvSpPr>
        <p:spPr>
          <a:xfrm>
            <a:off x="2109867" y="3284098"/>
            <a:ext cx="4107420" cy="1226771"/>
          </a:xfrm>
          <a:prstGeom prst="rect">
            <a:avLst/>
          </a:prstGeom>
        </p:spPr>
        <p:txBody>
          <a:bodyPr lIns="0" tIns="0" rIns="0" bIns="0" rtlCol="0" anchor="t">
            <a:spAutoFit/>
          </a:bodyPr>
          <a:lstStyle/>
          <a:p>
            <a:pPr marL="0" lvl="0" indent="0" algn="ctr">
              <a:lnSpc>
                <a:spcPts val="9633"/>
              </a:lnSpc>
            </a:pPr>
            <a:r>
              <a:rPr lang="en-US" sz="6880" b="1" spc="344">
                <a:solidFill>
                  <a:srgbClr val="A79E9C"/>
                </a:solidFill>
                <a:latin typeface="Helios Extended Bold"/>
                <a:ea typeface="Helios Extended Bold"/>
                <a:cs typeface="Helios Extended Bold"/>
                <a:sym typeface="Helios Extended Bold"/>
              </a:rPr>
              <a:t>01</a:t>
            </a:r>
          </a:p>
        </p:txBody>
      </p:sp>
      <p:sp>
        <p:nvSpPr>
          <p:cNvPr id="12" name="TextBox 12"/>
          <p:cNvSpPr txBox="1"/>
          <p:nvPr/>
        </p:nvSpPr>
        <p:spPr>
          <a:xfrm>
            <a:off x="6477000" y="3303453"/>
            <a:ext cx="4107420" cy="1226771"/>
          </a:xfrm>
          <a:prstGeom prst="rect">
            <a:avLst/>
          </a:prstGeom>
        </p:spPr>
        <p:txBody>
          <a:bodyPr lIns="0" tIns="0" rIns="0" bIns="0" rtlCol="0" anchor="t">
            <a:spAutoFit/>
          </a:bodyPr>
          <a:lstStyle/>
          <a:p>
            <a:pPr marL="0" lvl="0" indent="0" algn="ctr">
              <a:lnSpc>
                <a:spcPts val="9633"/>
              </a:lnSpc>
            </a:pPr>
            <a:r>
              <a:rPr lang="en-US" sz="6880" b="1" spc="344">
                <a:solidFill>
                  <a:srgbClr val="A79E9C"/>
                </a:solidFill>
                <a:latin typeface="Helios Extended Bold"/>
                <a:ea typeface="Helios Extended Bold"/>
                <a:cs typeface="Helios Extended Bold"/>
                <a:sym typeface="Helios Extended Bold"/>
              </a:rPr>
              <a:t>02</a:t>
            </a:r>
          </a:p>
        </p:txBody>
      </p:sp>
      <p:sp>
        <p:nvSpPr>
          <p:cNvPr id="13" name="TextBox 13"/>
          <p:cNvSpPr txBox="1"/>
          <p:nvPr/>
        </p:nvSpPr>
        <p:spPr>
          <a:xfrm>
            <a:off x="2109867" y="4530118"/>
            <a:ext cx="4107420" cy="676032"/>
          </a:xfrm>
          <a:prstGeom prst="rect">
            <a:avLst/>
          </a:prstGeom>
        </p:spPr>
        <p:txBody>
          <a:bodyPr lIns="0" tIns="0" rIns="0" bIns="0" rtlCol="0" anchor="t">
            <a:spAutoFit/>
          </a:bodyPr>
          <a:lstStyle/>
          <a:p>
            <a:pPr marL="0" lvl="0" indent="0" algn="ctr">
              <a:lnSpc>
                <a:spcPts val="2769"/>
              </a:lnSpc>
            </a:pPr>
            <a:r>
              <a:rPr lang="en-US" sz="1978" b="1" spc="197">
                <a:solidFill>
                  <a:srgbClr val="4E6E81"/>
                </a:solidFill>
                <a:latin typeface="Heebo Bold"/>
                <a:ea typeface="Heebo Bold"/>
                <a:cs typeface="Heebo Bold"/>
                <a:sym typeface="Heebo Bold"/>
              </a:rPr>
              <a:t>LITERATURE-BASED VALIDATION</a:t>
            </a:r>
          </a:p>
        </p:txBody>
      </p:sp>
      <p:sp>
        <p:nvSpPr>
          <p:cNvPr id="15" name="TextBox 15"/>
          <p:cNvSpPr txBox="1"/>
          <p:nvPr/>
        </p:nvSpPr>
        <p:spPr>
          <a:xfrm>
            <a:off x="6604319" y="4510291"/>
            <a:ext cx="4107420" cy="676032"/>
          </a:xfrm>
          <a:prstGeom prst="rect">
            <a:avLst/>
          </a:prstGeom>
        </p:spPr>
        <p:txBody>
          <a:bodyPr lIns="0" tIns="0" rIns="0" bIns="0" rtlCol="0" anchor="t">
            <a:spAutoFit/>
          </a:bodyPr>
          <a:lstStyle/>
          <a:p>
            <a:pPr marL="0" lvl="0" indent="0" algn="ctr">
              <a:lnSpc>
                <a:spcPts val="2769"/>
              </a:lnSpc>
            </a:pPr>
            <a:r>
              <a:rPr lang="en-US" sz="1978" b="1" spc="197" dirty="0">
                <a:solidFill>
                  <a:srgbClr val="4E6E81"/>
                </a:solidFill>
                <a:latin typeface="Heebo Bold"/>
                <a:ea typeface="Heebo Bold"/>
                <a:cs typeface="Heebo Bold"/>
                <a:sym typeface="Heebo Bold"/>
              </a:rPr>
              <a:t>CROSS-REFERENCING WITH DATABASES</a:t>
            </a:r>
          </a:p>
        </p:txBody>
      </p:sp>
      <p:sp>
        <p:nvSpPr>
          <p:cNvPr id="16" name="TextBox 16"/>
          <p:cNvSpPr txBox="1"/>
          <p:nvPr/>
        </p:nvSpPr>
        <p:spPr>
          <a:xfrm>
            <a:off x="2112795" y="5187100"/>
            <a:ext cx="4107420" cy="733794"/>
          </a:xfrm>
          <a:prstGeom prst="rect">
            <a:avLst/>
          </a:prstGeom>
        </p:spPr>
        <p:txBody>
          <a:bodyPr lIns="0" tIns="0" rIns="0" bIns="0" rtlCol="0" anchor="t">
            <a:spAutoFit/>
          </a:bodyPr>
          <a:lstStyle/>
          <a:p>
            <a:pPr marL="0" lvl="0" indent="0" algn="ctr">
              <a:lnSpc>
                <a:spcPts val="3027"/>
              </a:lnSpc>
            </a:pPr>
            <a:r>
              <a:rPr lang="en-US" sz="1892" spc="189">
                <a:solidFill>
                  <a:srgbClr val="000000"/>
                </a:solidFill>
                <a:latin typeface="Lato"/>
                <a:ea typeface="Lato"/>
                <a:cs typeface="Lato"/>
                <a:sym typeface="Lato"/>
              </a:rPr>
              <a:t>Compare the results with known pathways</a:t>
            </a:r>
          </a:p>
        </p:txBody>
      </p:sp>
      <p:sp>
        <p:nvSpPr>
          <p:cNvPr id="18" name="TextBox 18"/>
          <p:cNvSpPr txBox="1"/>
          <p:nvPr/>
        </p:nvSpPr>
        <p:spPr>
          <a:xfrm>
            <a:off x="6604319" y="5167273"/>
            <a:ext cx="4107420" cy="1110655"/>
          </a:xfrm>
          <a:prstGeom prst="rect">
            <a:avLst/>
          </a:prstGeom>
        </p:spPr>
        <p:txBody>
          <a:bodyPr lIns="0" tIns="0" rIns="0" bIns="0" rtlCol="0" anchor="t">
            <a:spAutoFit/>
          </a:bodyPr>
          <a:lstStyle/>
          <a:p>
            <a:pPr marL="0" lvl="0" indent="0" algn="ctr">
              <a:lnSpc>
                <a:spcPts val="3027"/>
              </a:lnSpc>
            </a:pPr>
            <a:r>
              <a:rPr lang="en-US" sz="1892" spc="189" dirty="0">
                <a:solidFill>
                  <a:srgbClr val="000000"/>
                </a:solidFill>
                <a:latin typeface="Lato"/>
                <a:ea typeface="Lato"/>
                <a:cs typeface="Lato"/>
                <a:sym typeface="Lato"/>
              </a:rPr>
              <a:t>Use pathway databases like KEGG to validate the pathways identified by the ML models</a:t>
            </a:r>
          </a:p>
        </p:txBody>
      </p:sp>
      <p:sp>
        <p:nvSpPr>
          <p:cNvPr id="19" name="TextBox 19"/>
          <p:cNvSpPr txBox="1"/>
          <p:nvPr/>
        </p:nvSpPr>
        <p:spPr>
          <a:xfrm>
            <a:off x="11098771" y="3292014"/>
            <a:ext cx="4107420" cy="1226771"/>
          </a:xfrm>
          <a:prstGeom prst="rect">
            <a:avLst/>
          </a:prstGeom>
        </p:spPr>
        <p:txBody>
          <a:bodyPr lIns="0" tIns="0" rIns="0" bIns="0" rtlCol="0" anchor="t">
            <a:spAutoFit/>
          </a:bodyPr>
          <a:lstStyle/>
          <a:p>
            <a:pPr marL="0" lvl="0" indent="0" algn="ctr">
              <a:lnSpc>
                <a:spcPts val="9633"/>
              </a:lnSpc>
            </a:pPr>
            <a:r>
              <a:rPr lang="en-US" sz="6880" b="1" spc="344" dirty="0">
                <a:solidFill>
                  <a:srgbClr val="A79E9C"/>
                </a:solidFill>
                <a:latin typeface="Helios Extended Bold"/>
                <a:ea typeface="Helios Extended Bold"/>
                <a:cs typeface="Helios Extended Bold"/>
                <a:sym typeface="Helios Extended Bold"/>
              </a:rPr>
              <a:t>03</a:t>
            </a:r>
          </a:p>
        </p:txBody>
      </p:sp>
      <p:sp>
        <p:nvSpPr>
          <p:cNvPr id="20" name="TextBox 20"/>
          <p:cNvSpPr txBox="1"/>
          <p:nvPr/>
        </p:nvSpPr>
        <p:spPr>
          <a:xfrm>
            <a:off x="11226089" y="4491241"/>
            <a:ext cx="4107420" cy="676032"/>
          </a:xfrm>
          <a:prstGeom prst="rect">
            <a:avLst/>
          </a:prstGeom>
        </p:spPr>
        <p:txBody>
          <a:bodyPr lIns="0" tIns="0" rIns="0" bIns="0" rtlCol="0" anchor="t">
            <a:spAutoFit/>
          </a:bodyPr>
          <a:lstStyle/>
          <a:p>
            <a:pPr marL="0" lvl="0" indent="0" algn="ctr">
              <a:lnSpc>
                <a:spcPts val="2769"/>
              </a:lnSpc>
            </a:pPr>
            <a:r>
              <a:rPr lang="en-US" sz="1978" b="1" spc="197" dirty="0">
                <a:solidFill>
                  <a:srgbClr val="4E6E81"/>
                </a:solidFill>
                <a:latin typeface="Heebo Bold"/>
                <a:ea typeface="Heebo Bold"/>
                <a:cs typeface="Heebo Bold"/>
                <a:sym typeface="Heebo Bold"/>
              </a:rPr>
              <a:t>EXPERIMENTAL CONSISTENCY</a:t>
            </a:r>
          </a:p>
        </p:txBody>
      </p:sp>
      <p:sp>
        <p:nvSpPr>
          <p:cNvPr id="21" name="TextBox 21"/>
          <p:cNvSpPr txBox="1"/>
          <p:nvPr/>
        </p:nvSpPr>
        <p:spPr>
          <a:xfrm>
            <a:off x="11226089" y="5148223"/>
            <a:ext cx="4107420" cy="1110655"/>
          </a:xfrm>
          <a:prstGeom prst="rect">
            <a:avLst/>
          </a:prstGeom>
        </p:spPr>
        <p:txBody>
          <a:bodyPr lIns="0" tIns="0" rIns="0" bIns="0" rtlCol="0" anchor="t">
            <a:spAutoFit/>
          </a:bodyPr>
          <a:lstStyle/>
          <a:p>
            <a:pPr marL="0" lvl="0" indent="0" algn="ctr">
              <a:lnSpc>
                <a:spcPts val="3027"/>
              </a:lnSpc>
            </a:pPr>
            <a:r>
              <a:rPr lang="en-US" sz="1892" spc="189" dirty="0">
                <a:solidFill>
                  <a:srgbClr val="000000"/>
                </a:solidFill>
                <a:latin typeface="Lato"/>
                <a:ea typeface="Lato"/>
                <a:cs typeface="Lato"/>
                <a:sym typeface="Lato"/>
              </a:rPr>
              <a:t>Ensure that predicted pathways align with known experimental data</a:t>
            </a:r>
          </a:p>
        </p:txBody>
      </p:sp>
      <p:sp>
        <p:nvSpPr>
          <p:cNvPr id="23" name="TextBox 23"/>
          <p:cNvSpPr txBox="1"/>
          <p:nvPr/>
        </p:nvSpPr>
        <p:spPr>
          <a:xfrm>
            <a:off x="17283112" y="9573972"/>
            <a:ext cx="503640" cy="392287"/>
          </a:xfrm>
          <a:prstGeom prst="rect">
            <a:avLst/>
          </a:prstGeom>
        </p:spPr>
        <p:txBody>
          <a:bodyPr lIns="0" tIns="0" rIns="0" bIns="0" rtlCol="0" anchor="t">
            <a:spAutoFit/>
          </a:bodyPr>
          <a:lstStyle/>
          <a:p>
            <a:pPr marL="0" lvl="0" indent="0" algn="l">
              <a:lnSpc>
                <a:spcPts val="3252"/>
              </a:lnSpc>
            </a:pPr>
            <a:r>
              <a:rPr lang="en-US" sz="2323" b="1" spc="116" dirty="0">
                <a:solidFill>
                  <a:srgbClr val="000000"/>
                </a:solidFill>
                <a:latin typeface="Helios Extended Bold"/>
                <a:ea typeface="Helios Extended Bold"/>
                <a:cs typeface="Helios Extended Bold"/>
                <a:sym typeface="Helios Extended Bold"/>
              </a:rPr>
              <a:t>13</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33462" y="0"/>
            <a:ext cx="0" cy="3768928"/>
          </a:xfrm>
          <a:prstGeom prst="line">
            <a:avLst/>
          </a:prstGeom>
          <a:ln w="57150" cap="flat">
            <a:solidFill>
              <a:srgbClr val="4E6E81"/>
            </a:solidFill>
            <a:prstDash val="sysDash"/>
            <a:headEnd type="none" w="sm" len="sm"/>
            <a:tailEnd type="none" w="sm" len="sm"/>
          </a:ln>
        </p:spPr>
        <p:txBody>
          <a:bodyPr/>
          <a:lstStyle/>
          <a:p>
            <a:endParaRPr lang="en-IL"/>
          </a:p>
        </p:txBody>
      </p:sp>
      <p:grpSp>
        <p:nvGrpSpPr>
          <p:cNvPr id="3" name="Group 3"/>
          <p:cNvGrpSpPr/>
          <p:nvPr/>
        </p:nvGrpSpPr>
        <p:grpSpPr>
          <a:xfrm>
            <a:off x="8001007" y="0"/>
            <a:ext cx="10286993" cy="10287000"/>
            <a:chOff x="0" y="0"/>
            <a:chExt cx="2709331" cy="2709333"/>
          </a:xfrm>
        </p:grpSpPr>
        <p:sp>
          <p:nvSpPr>
            <p:cNvPr id="4" name="Freeform 4"/>
            <p:cNvSpPr/>
            <p:nvPr/>
          </p:nvSpPr>
          <p:spPr>
            <a:xfrm>
              <a:off x="0" y="0"/>
              <a:ext cx="2709331" cy="2709333"/>
            </a:xfrm>
            <a:custGeom>
              <a:avLst/>
              <a:gdLst/>
              <a:ahLst/>
              <a:cxnLst/>
              <a:rect l="l" t="t" r="r" b="b"/>
              <a:pathLst>
                <a:path w="2709331" h="2709333">
                  <a:moveTo>
                    <a:pt x="0" y="0"/>
                  </a:moveTo>
                  <a:lnTo>
                    <a:pt x="2709331" y="0"/>
                  </a:lnTo>
                  <a:lnTo>
                    <a:pt x="2709331" y="2709333"/>
                  </a:lnTo>
                  <a:lnTo>
                    <a:pt x="0" y="2709333"/>
                  </a:lnTo>
                  <a:close/>
                </a:path>
              </a:pathLst>
            </a:custGeom>
            <a:solidFill>
              <a:srgbClr val="F2F1F1">
                <a:alpha val="80000"/>
              </a:srgbClr>
            </a:solidFill>
          </p:spPr>
          <p:txBody>
            <a:bodyPr/>
            <a:lstStyle/>
            <a:p>
              <a:endParaRPr lang="en-IL"/>
            </a:p>
          </p:txBody>
        </p:sp>
        <p:sp>
          <p:nvSpPr>
            <p:cNvPr id="5" name="TextBox 5"/>
            <p:cNvSpPr txBox="1"/>
            <p:nvPr/>
          </p:nvSpPr>
          <p:spPr>
            <a:xfrm>
              <a:off x="0" y="-47625"/>
              <a:ext cx="2709331" cy="2756958"/>
            </a:xfrm>
            <a:prstGeom prst="rect">
              <a:avLst/>
            </a:prstGeom>
          </p:spPr>
          <p:txBody>
            <a:bodyPr lIns="50800" tIns="50800" rIns="50800" bIns="50800" rtlCol="0" anchor="ctr"/>
            <a:lstStyle/>
            <a:p>
              <a:pPr algn="ctr">
                <a:lnSpc>
                  <a:spcPts val="3359"/>
                </a:lnSpc>
              </a:pPr>
              <a:endParaRPr/>
            </a:p>
          </p:txBody>
        </p:sp>
      </p:grpSp>
      <p:grpSp>
        <p:nvGrpSpPr>
          <p:cNvPr id="6" name="Group 6"/>
          <p:cNvGrpSpPr/>
          <p:nvPr/>
        </p:nvGrpSpPr>
        <p:grpSpPr>
          <a:xfrm>
            <a:off x="17010810" y="1028700"/>
            <a:ext cx="248490" cy="248490"/>
            <a:chOff x="0" y="0"/>
            <a:chExt cx="812800" cy="812800"/>
          </a:xfrm>
        </p:grpSpPr>
        <p:sp>
          <p:nvSpPr>
            <p:cNvPr id="7" name="Freeform 7"/>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00000"/>
            </a:solidFill>
          </p:spPr>
          <p:txBody>
            <a:bodyPr/>
            <a:lstStyle/>
            <a:p>
              <a:endParaRPr lang="en-IL"/>
            </a:p>
          </p:txBody>
        </p:sp>
        <p:sp>
          <p:nvSpPr>
            <p:cNvPr id="8" name="TextBox 8"/>
            <p:cNvSpPr txBox="1"/>
            <p:nvPr/>
          </p:nvSpPr>
          <p:spPr>
            <a:xfrm>
              <a:off x="0" y="-47625"/>
              <a:ext cx="812800" cy="860425"/>
            </a:xfrm>
            <a:prstGeom prst="rect">
              <a:avLst/>
            </a:prstGeom>
          </p:spPr>
          <p:txBody>
            <a:bodyPr lIns="50800" tIns="50800" rIns="50800" bIns="50800" rtlCol="0" anchor="ctr"/>
            <a:lstStyle/>
            <a:p>
              <a:pPr algn="ctr">
                <a:lnSpc>
                  <a:spcPts val="3359"/>
                </a:lnSpc>
              </a:pPr>
              <a:endParaRPr/>
            </a:p>
          </p:txBody>
        </p:sp>
      </p:grpSp>
      <p:sp>
        <p:nvSpPr>
          <p:cNvPr id="9" name="Freeform 9"/>
          <p:cNvSpPr/>
          <p:nvPr/>
        </p:nvSpPr>
        <p:spPr>
          <a:xfrm>
            <a:off x="13267602" y="6606724"/>
            <a:ext cx="4951742" cy="3680276"/>
          </a:xfrm>
          <a:custGeom>
            <a:avLst/>
            <a:gdLst/>
            <a:ahLst/>
            <a:cxnLst/>
            <a:rect l="l" t="t" r="r" b="b"/>
            <a:pathLst>
              <a:path w="4951742" h="3680276">
                <a:moveTo>
                  <a:pt x="0" y="0"/>
                </a:moveTo>
                <a:lnTo>
                  <a:pt x="4951742" y="0"/>
                </a:lnTo>
                <a:lnTo>
                  <a:pt x="4951742" y="3680276"/>
                </a:lnTo>
                <a:lnTo>
                  <a:pt x="0" y="368027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L"/>
          </a:p>
        </p:txBody>
      </p:sp>
      <p:sp>
        <p:nvSpPr>
          <p:cNvPr id="10" name="Freeform 10"/>
          <p:cNvSpPr/>
          <p:nvPr/>
        </p:nvSpPr>
        <p:spPr>
          <a:xfrm>
            <a:off x="6909668" y="366168"/>
            <a:ext cx="2878826" cy="2559711"/>
          </a:xfrm>
          <a:custGeom>
            <a:avLst/>
            <a:gdLst/>
            <a:ahLst/>
            <a:cxnLst/>
            <a:rect l="l" t="t" r="r" b="b"/>
            <a:pathLst>
              <a:path w="2878826" h="2559711">
                <a:moveTo>
                  <a:pt x="0" y="0"/>
                </a:moveTo>
                <a:lnTo>
                  <a:pt x="2878826" y="0"/>
                </a:lnTo>
                <a:lnTo>
                  <a:pt x="2878826" y="2559711"/>
                </a:lnTo>
                <a:lnTo>
                  <a:pt x="0" y="255971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L"/>
          </a:p>
        </p:txBody>
      </p:sp>
      <p:sp>
        <p:nvSpPr>
          <p:cNvPr id="11" name="TextBox 11"/>
          <p:cNvSpPr txBox="1"/>
          <p:nvPr/>
        </p:nvSpPr>
        <p:spPr>
          <a:xfrm>
            <a:off x="398422" y="3983727"/>
            <a:ext cx="7602585" cy="2052955"/>
          </a:xfrm>
          <a:prstGeom prst="rect">
            <a:avLst/>
          </a:prstGeom>
        </p:spPr>
        <p:txBody>
          <a:bodyPr lIns="0" tIns="0" rIns="0" bIns="0" rtlCol="0" anchor="t">
            <a:spAutoFit/>
          </a:bodyPr>
          <a:lstStyle/>
          <a:p>
            <a:pPr algn="l">
              <a:lnSpc>
                <a:spcPts val="8120"/>
              </a:lnSpc>
            </a:pPr>
            <a:r>
              <a:rPr lang="en-US" sz="5800" b="1" spc="290">
                <a:solidFill>
                  <a:srgbClr val="000000"/>
                </a:solidFill>
                <a:latin typeface="Helios Extended Bold"/>
                <a:ea typeface="Helios Extended Bold"/>
                <a:cs typeface="Helios Extended Bold"/>
                <a:sym typeface="Helios Extended Bold"/>
              </a:rPr>
              <a:t>OUR</a:t>
            </a:r>
          </a:p>
          <a:p>
            <a:pPr marL="0" lvl="0" indent="0" algn="l">
              <a:lnSpc>
                <a:spcPts val="8120"/>
              </a:lnSpc>
            </a:pPr>
            <a:r>
              <a:rPr lang="en-US" sz="5800" b="1" spc="290">
                <a:solidFill>
                  <a:srgbClr val="000000"/>
                </a:solidFill>
                <a:latin typeface="Helios Extended Bold"/>
                <a:ea typeface="Helios Extended Bold"/>
                <a:cs typeface="Helios Extended Bold"/>
                <a:sym typeface="Helios Extended Bold"/>
              </a:rPr>
              <a:t>CONTRIBUTION</a:t>
            </a:r>
          </a:p>
        </p:txBody>
      </p:sp>
      <p:sp>
        <p:nvSpPr>
          <p:cNvPr id="12" name="TextBox 12"/>
          <p:cNvSpPr txBox="1"/>
          <p:nvPr/>
        </p:nvSpPr>
        <p:spPr>
          <a:xfrm>
            <a:off x="8292739" y="3111963"/>
            <a:ext cx="8693050" cy="4645660"/>
          </a:xfrm>
          <a:prstGeom prst="rect">
            <a:avLst/>
          </a:prstGeom>
        </p:spPr>
        <p:txBody>
          <a:bodyPr lIns="0" tIns="0" rIns="0" bIns="0" rtlCol="0" anchor="t">
            <a:spAutoFit/>
          </a:bodyPr>
          <a:lstStyle/>
          <a:p>
            <a:pPr marL="496569" lvl="1" indent="-248284" algn="l">
              <a:lnSpc>
                <a:spcPts val="3679"/>
              </a:lnSpc>
              <a:buFont typeface="Arial"/>
              <a:buChar char="•"/>
            </a:pPr>
            <a:r>
              <a:rPr lang="en-US" sz="2299" spc="229" dirty="0">
                <a:solidFill>
                  <a:srgbClr val="000000"/>
                </a:solidFill>
                <a:latin typeface="Lato"/>
                <a:ea typeface="Lato"/>
                <a:cs typeface="Lato"/>
                <a:sym typeface="Lato"/>
              </a:rPr>
              <a:t>Expanding the understanding of gender-specific biological pathways in gene expression.</a:t>
            </a:r>
          </a:p>
          <a:p>
            <a:pPr algn="l">
              <a:lnSpc>
                <a:spcPts val="3679"/>
              </a:lnSpc>
            </a:pPr>
            <a:endParaRPr lang="en-US" sz="2299" spc="229" dirty="0">
              <a:solidFill>
                <a:srgbClr val="000000"/>
              </a:solidFill>
              <a:latin typeface="Lato"/>
              <a:ea typeface="Lato"/>
              <a:cs typeface="Lato"/>
              <a:sym typeface="Lato"/>
            </a:endParaRPr>
          </a:p>
          <a:p>
            <a:pPr marL="496569" lvl="1" indent="-248284" algn="l">
              <a:lnSpc>
                <a:spcPts val="3679"/>
              </a:lnSpc>
              <a:buFont typeface="Arial"/>
              <a:buChar char="•"/>
            </a:pPr>
            <a:r>
              <a:rPr lang="en-US" sz="2299" spc="229" dirty="0">
                <a:solidFill>
                  <a:srgbClr val="000000"/>
                </a:solidFill>
                <a:latin typeface="Lato"/>
                <a:ea typeface="Lato"/>
                <a:cs typeface="Lato"/>
                <a:sym typeface="Lato"/>
              </a:rPr>
              <a:t>Leveraging machine learning models to predict pathways with sex-biased expression.</a:t>
            </a:r>
          </a:p>
          <a:p>
            <a:pPr algn="l">
              <a:lnSpc>
                <a:spcPts val="3679"/>
              </a:lnSpc>
            </a:pPr>
            <a:endParaRPr lang="en-US" sz="2299" spc="229" dirty="0">
              <a:solidFill>
                <a:srgbClr val="000000"/>
              </a:solidFill>
              <a:latin typeface="Lato"/>
              <a:ea typeface="Lato"/>
              <a:cs typeface="Lato"/>
              <a:sym typeface="Lato"/>
            </a:endParaRPr>
          </a:p>
          <a:p>
            <a:pPr marL="496569" lvl="1" indent="-248284" algn="l">
              <a:lnSpc>
                <a:spcPts val="3679"/>
              </a:lnSpc>
              <a:buFont typeface="Arial"/>
              <a:buChar char="•"/>
            </a:pPr>
            <a:r>
              <a:rPr lang="en-US" sz="2299" spc="229" dirty="0">
                <a:solidFill>
                  <a:srgbClr val="000000"/>
                </a:solidFill>
                <a:latin typeface="Lato"/>
                <a:ea typeface="Lato"/>
                <a:cs typeface="Lato"/>
                <a:sym typeface="Lato"/>
              </a:rPr>
              <a:t>Identifying new patterns of sex-biased regulation in tissues.</a:t>
            </a:r>
          </a:p>
          <a:p>
            <a:pPr algn="l">
              <a:lnSpc>
                <a:spcPts val="3679"/>
              </a:lnSpc>
            </a:pPr>
            <a:endParaRPr lang="en-US" sz="2299" spc="229" dirty="0">
              <a:solidFill>
                <a:srgbClr val="000000"/>
              </a:solidFill>
              <a:latin typeface="Lato"/>
              <a:ea typeface="Lato"/>
              <a:cs typeface="Lato"/>
              <a:sym typeface="Lato"/>
            </a:endParaRPr>
          </a:p>
          <a:p>
            <a:pPr marL="0" lvl="0" indent="0" algn="l">
              <a:lnSpc>
                <a:spcPts val="3679"/>
              </a:lnSpc>
            </a:pPr>
            <a:endParaRPr lang="en-US" sz="2299" spc="229" dirty="0">
              <a:solidFill>
                <a:srgbClr val="000000"/>
              </a:solidFill>
              <a:latin typeface="Lato"/>
              <a:ea typeface="Lato"/>
              <a:cs typeface="Lato"/>
              <a:sym typeface="Lato"/>
            </a:endParaRPr>
          </a:p>
        </p:txBody>
      </p:sp>
      <p:sp>
        <p:nvSpPr>
          <p:cNvPr id="13" name="TextBox 13"/>
          <p:cNvSpPr txBox="1"/>
          <p:nvPr/>
        </p:nvSpPr>
        <p:spPr>
          <a:xfrm>
            <a:off x="17283112" y="9573972"/>
            <a:ext cx="343442" cy="392287"/>
          </a:xfrm>
          <a:prstGeom prst="rect">
            <a:avLst/>
          </a:prstGeom>
        </p:spPr>
        <p:txBody>
          <a:bodyPr lIns="0" tIns="0" rIns="0" bIns="0" rtlCol="0" anchor="t">
            <a:spAutoFit/>
          </a:bodyPr>
          <a:lstStyle/>
          <a:p>
            <a:pPr marL="0" lvl="0" indent="0" algn="l">
              <a:lnSpc>
                <a:spcPts val="3252"/>
              </a:lnSpc>
            </a:pPr>
            <a:r>
              <a:rPr lang="en-US" sz="2323" b="1" spc="116" dirty="0">
                <a:solidFill>
                  <a:srgbClr val="000000"/>
                </a:solidFill>
                <a:latin typeface="Helios Extended Bold"/>
                <a:ea typeface="Helios Extended Bold"/>
                <a:cs typeface="Helios Extended Bold"/>
                <a:sym typeface="Helios Extended Bold"/>
              </a:rPr>
              <a:t>8</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3886696"/>
            <a:ext cx="18288000" cy="6400304"/>
            <a:chOff x="0" y="0"/>
            <a:chExt cx="4816593" cy="1685677"/>
          </a:xfrm>
        </p:grpSpPr>
        <p:sp>
          <p:nvSpPr>
            <p:cNvPr id="3" name="Freeform 3"/>
            <p:cNvSpPr/>
            <p:nvPr/>
          </p:nvSpPr>
          <p:spPr>
            <a:xfrm>
              <a:off x="0" y="0"/>
              <a:ext cx="4816592" cy="1685677"/>
            </a:xfrm>
            <a:custGeom>
              <a:avLst/>
              <a:gdLst/>
              <a:ahLst/>
              <a:cxnLst/>
              <a:rect l="l" t="t" r="r" b="b"/>
              <a:pathLst>
                <a:path w="4816592" h="1685677">
                  <a:moveTo>
                    <a:pt x="0" y="0"/>
                  </a:moveTo>
                  <a:lnTo>
                    <a:pt x="4816592" y="0"/>
                  </a:lnTo>
                  <a:lnTo>
                    <a:pt x="4816592" y="1685677"/>
                  </a:lnTo>
                  <a:lnTo>
                    <a:pt x="0" y="1685677"/>
                  </a:lnTo>
                  <a:close/>
                </a:path>
              </a:pathLst>
            </a:custGeom>
            <a:solidFill>
              <a:srgbClr val="F2F1F1">
                <a:alpha val="80000"/>
              </a:srgbClr>
            </a:solidFill>
          </p:spPr>
          <p:txBody>
            <a:bodyPr/>
            <a:lstStyle/>
            <a:p>
              <a:endParaRPr lang="en-IL"/>
            </a:p>
          </p:txBody>
        </p:sp>
        <p:sp>
          <p:nvSpPr>
            <p:cNvPr id="4" name="TextBox 4"/>
            <p:cNvSpPr txBox="1"/>
            <p:nvPr/>
          </p:nvSpPr>
          <p:spPr>
            <a:xfrm>
              <a:off x="0" y="-47625"/>
              <a:ext cx="4816593" cy="1733302"/>
            </a:xfrm>
            <a:prstGeom prst="rect">
              <a:avLst/>
            </a:prstGeom>
          </p:spPr>
          <p:txBody>
            <a:bodyPr lIns="50800" tIns="50800" rIns="50800" bIns="50800" rtlCol="0" anchor="ctr"/>
            <a:lstStyle/>
            <a:p>
              <a:pPr algn="ctr">
                <a:lnSpc>
                  <a:spcPts val="3359"/>
                </a:lnSpc>
              </a:pPr>
              <a:endParaRPr/>
            </a:p>
          </p:txBody>
        </p:sp>
      </p:grpSp>
      <p:sp>
        <p:nvSpPr>
          <p:cNvPr id="5" name="TextBox 5"/>
          <p:cNvSpPr txBox="1"/>
          <p:nvPr/>
        </p:nvSpPr>
        <p:spPr>
          <a:xfrm>
            <a:off x="4361688" y="4985915"/>
            <a:ext cx="15591287" cy="2629374"/>
          </a:xfrm>
          <a:prstGeom prst="rect">
            <a:avLst/>
          </a:prstGeom>
        </p:spPr>
        <p:txBody>
          <a:bodyPr lIns="0" tIns="0" rIns="0" bIns="0" rtlCol="0" anchor="t">
            <a:spAutoFit/>
          </a:bodyPr>
          <a:lstStyle/>
          <a:p>
            <a:pPr marL="561339" lvl="1" indent="-280669" algn="l">
              <a:lnSpc>
                <a:spcPts val="4159"/>
              </a:lnSpc>
              <a:buFont typeface="Arial"/>
              <a:buChar char="•"/>
            </a:pPr>
            <a:r>
              <a:rPr lang="en-US" sz="2599" spc="259" dirty="0">
                <a:solidFill>
                  <a:srgbClr val="000000"/>
                </a:solidFill>
                <a:latin typeface="Lato"/>
                <a:ea typeface="Lato"/>
                <a:cs typeface="Lato"/>
                <a:sym typeface="Lato"/>
              </a:rPr>
              <a:t>Extension of Data Sources and Tissues Studied</a:t>
            </a:r>
          </a:p>
          <a:p>
            <a:pPr marL="280670" lvl="1" algn="l">
              <a:lnSpc>
                <a:spcPts val="4159"/>
              </a:lnSpc>
            </a:pPr>
            <a:endParaRPr lang="en-US" sz="2599" spc="259" dirty="0">
              <a:solidFill>
                <a:srgbClr val="000000"/>
              </a:solidFill>
              <a:latin typeface="Lato"/>
              <a:ea typeface="Lato"/>
              <a:cs typeface="Lato"/>
              <a:sym typeface="Lato"/>
            </a:endParaRPr>
          </a:p>
          <a:p>
            <a:pPr marL="561339" lvl="1" indent="-280669" algn="l">
              <a:lnSpc>
                <a:spcPts val="4159"/>
              </a:lnSpc>
              <a:buFont typeface="Arial"/>
              <a:buChar char="•"/>
            </a:pPr>
            <a:r>
              <a:rPr lang="en-US" sz="2599" spc="259" dirty="0">
                <a:solidFill>
                  <a:srgbClr val="000000"/>
                </a:solidFill>
                <a:latin typeface="Lato"/>
                <a:ea typeface="Lato"/>
                <a:cs typeface="Lato"/>
                <a:sym typeface="Lato"/>
              </a:rPr>
              <a:t>Improve Machine Learning Models</a:t>
            </a:r>
          </a:p>
          <a:p>
            <a:pPr algn="l">
              <a:lnSpc>
                <a:spcPts val="4159"/>
              </a:lnSpc>
            </a:pPr>
            <a:endParaRPr lang="en-US" sz="2599" spc="259" dirty="0">
              <a:solidFill>
                <a:srgbClr val="000000"/>
              </a:solidFill>
              <a:latin typeface="Lato"/>
              <a:ea typeface="Lato"/>
              <a:cs typeface="Lato"/>
              <a:sym typeface="Lato"/>
            </a:endParaRPr>
          </a:p>
          <a:p>
            <a:pPr marL="561339" lvl="1" indent="-280669" algn="l">
              <a:lnSpc>
                <a:spcPts val="4159"/>
              </a:lnSpc>
              <a:buFont typeface="Arial"/>
              <a:buChar char="•"/>
            </a:pPr>
            <a:r>
              <a:rPr lang="en-US" sz="2599" spc="259" dirty="0">
                <a:solidFill>
                  <a:srgbClr val="000000"/>
                </a:solidFill>
                <a:latin typeface="Lato"/>
                <a:ea typeface="Lato"/>
                <a:cs typeface="Lato"/>
              </a:rPr>
              <a:t>Impact on healthcare and customized treatments</a:t>
            </a:r>
            <a:endParaRPr lang="en-US" sz="2599" spc="259" dirty="0">
              <a:solidFill>
                <a:srgbClr val="000000"/>
              </a:solidFill>
              <a:latin typeface="Lato"/>
              <a:ea typeface="Lato"/>
              <a:cs typeface="Lato"/>
              <a:sym typeface="Lato"/>
            </a:endParaRPr>
          </a:p>
        </p:txBody>
      </p:sp>
      <p:grpSp>
        <p:nvGrpSpPr>
          <p:cNvPr id="6" name="Group 6"/>
          <p:cNvGrpSpPr/>
          <p:nvPr/>
        </p:nvGrpSpPr>
        <p:grpSpPr>
          <a:xfrm>
            <a:off x="583287" y="9258300"/>
            <a:ext cx="248490" cy="248490"/>
            <a:chOff x="0" y="0"/>
            <a:chExt cx="812800" cy="812800"/>
          </a:xfrm>
        </p:grpSpPr>
        <p:sp>
          <p:nvSpPr>
            <p:cNvPr id="7" name="Freeform 7"/>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00000"/>
            </a:solidFill>
          </p:spPr>
          <p:txBody>
            <a:bodyPr/>
            <a:lstStyle/>
            <a:p>
              <a:endParaRPr lang="en-IL"/>
            </a:p>
          </p:txBody>
        </p:sp>
        <p:sp>
          <p:nvSpPr>
            <p:cNvPr id="8" name="TextBox 8"/>
            <p:cNvSpPr txBox="1"/>
            <p:nvPr/>
          </p:nvSpPr>
          <p:spPr>
            <a:xfrm>
              <a:off x="0" y="-47625"/>
              <a:ext cx="812800" cy="860425"/>
            </a:xfrm>
            <a:prstGeom prst="rect">
              <a:avLst/>
            </a:prstGeom>
          </p:spPr>
          <p:txBody>
            <a:bodyPr lIns="50800" tIns="50800" rIns="50800" bIns="50800" rtlCol="0" anchor="ctr"/>
            <a:lstStyle/>
            <a:p>
              <a:pPr algn="ctr">
                <a:lnSpc>
                  <a:spcPts val="3359"/>
                </a:lnSpc>
              </a:pPr>
              <a:endParaRPr/>
            </a:p>
          </p:txBody>
        </p:sp>
      </p:grpSp>
      <p:grpSp>
        <p:nvGrpSpPr>
          <p:cNvPr id="9" name="Group 9"/>
          <p:cNvGrpSpPr/>
          <p:nvPr/>
        </p:nvGrpSpPr>
        <p:grpSpPr>
          <a:xfrm>
            <a:off x="17456224" y="789698"/>
            <a:ext cx="248490" cy="248490"/>
            <a:chOff x="0" y="0"/>
            <a:chExt cx="812800" cy="812800"/>
          </a:xfrm>
        </p:grpSpPr>
        <p:sp>
          <p:nvSpPr>
            <p:cNvPr id="10" name="Freeform 10"/>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00000"/>
            </a:solidFill>
          </p:spPr>
          <p:txBody>
            <a:bodyPr/>
            <a:lstStyle/>
            <a:p>
              <a:endParaRPr lang="en-IL"/>
            </a:p>
          </p:txBody>
        </p:sp>
        <p:sp>
          <p:nvSpPr>
            <p:cNvPr id="11" name="TextBox 11"/>
            <p:cNvSpPr txBox="1"/>
            <p:nvPr/>
          </p:nvSpPr>
          <p:spPr>
            <a:xfrm>
              <a:off x="0" y="-47625"/>
              <a:ext cx="812800" cy="860425"/>
            </a:xfrm>
            <a:prstGeom prst="rect">
              <a:avLst/>
            </a:prstGeom>
          </p:spPr>
          <p:txBody>
            <a:bodyPr lIns="50800" tIns="50800" rIns="50800" bIns="50800" rtlCol="0" anchor="ctr"/>
            <a:lstStyle/>
            <a:p>
              <a:pPr algn="ctr">
                <a:lnSpc>
                  <a:spcPts val="3359"/>
                </a:lnSpc>
              </a:pPr>
              <a:endParaRPr/>
            </a:p>
          </p:txBody>
        </p:sp>
      </p:grpSp>
      <p:sp>
        <p:nvSpPr>
          <p:cNvPr id="12" name="Freeform 12"/>
          <p:cNvSpPr/>
          <p:nvPr/>
        </p:nvSpPr>
        <p:spPr>
          <a:xfrm>
            <a:off x="10498320" y="2588216"/>
            <a:ext cx="7315200" cy="1298480"/>
          </a:xfrm>
          <a:custGeom>
            <a:avLst/>
            <a:gdLst/>
            <a:ahLst/>
            <a:cxnLst/>
            <a:rect l="l" t="t" r="r" b="b"/>
            <a:pathLst>
              <a:path w="7315200" h="1298480">
                <a:moveTo>
                  <a:pt x="0" y="0"/>
                </a:moveTo>
                <a:lnTo>
                  <a:pt x="7315200" y="0"/>
                </a:lnTo>
                <a:lnTo>
                  <a:pt x="7315200" y="1298480"/>
                </a:lnTo>
                <a:lnTo>
                  <a:pt x="0" y="129848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L"/>
          </a:p>
        </p:txBody>
      </p:sp>
      <p:sp>
        <p:nvSpPr>
          <p:cNvPr id="13" name="Freeform 13"/>
          <p:cNvSpPr/>
          <p:nvPr/>
        </p:nvSpPr>
        <p:spPr>
          <a:xfrm>
            <a:off x="1028700" y="6172200"/>
            <a:ext cx="2304288" cy="4114800"/>
          </a:xfrm>
          <a:custGeom>
            <a:avLst/>
            <a:gdLst/>
            <a:ahLst/>
            <a:cxnLst/>
            <a:rect l="l" t="t" r="r" b="b"/>
            <a:pathLst>
              <a:path w="2304288" h="4114800">
                <a:moveTo>
                  <a:pt x="0" y="0"/>
                </a:moveTo>
                <a:lnTo>
                  <a:pt x="2304288" y="0"/>
                </a:lnTo>
                <a:lnTo>
                  <a:pt x="2304288"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L"/>
          </a:p>
        </p:txBody>
      </p:sp>
      <p:sp>
        <p:nvSpPr>
          <p:cNvPr id="14" name="TextBox 14"/>
          <p:cNvSpPr txBox="1"/>
          <p:nvPr/>
        </p:nvSpPr>
        <p:spPr>
          <a:xfrm>
            <a:off x="831776" y="866775"/>
            <a:ext cx="7144921" cy="2301875"/>
          </a:xfrm>
          <a:prstGeom prst="rect">
            <a:avLst/>
          </a:prstGeom>
        </p:spPr>
        <p:txBody>
          <a:bodyPr lIns="0" tIns="0" rIns="0" bIns="0" rtlCol="0" anchor="t">
            <a:spAutoFit/>
          </a:bodyPr>
          <a:lstStyle/>
          <a:p>
            <a:pPr marL="0" lvl="0" indent="0" algn="l">
              <a:lnSpc>
                <a:spcPts val="9099"/>
              </a:lnSpc>
            </a:pPr>
            <a:r>
              <a:rPr lang="en-US" sz="6499" b="1" spc="324">
                <a:solidFill>
                  <a:srgbClr val="000000"/>
                </a:solidFill>
                <a:latin typeface="Helios Extended Bold"/>
                <a:ea typeface="Helios Extended Bold"/>
                <a:cs typeface="Helios Extended Bold"/>
                <a:sym typeface="Helios Extended Bold"/>
              </a:rPr>
              <a:t>FUTURE WORK</a:t>
            </a:r>
          </a:p>
        </p:txBody>
      </p:sp>
      <p:sp>
        <p:nvSpPr>
          <p:cNvPr id="15" name="TextBox 15"/>
          <p:cNvSpPr txBox="1"/>
          <p:nvPr/>
        </p:nvSpPr>
        <p:spPr>
          <a:xfrm>
            <a:off x="17283112" y="9573972"/>
            <a:ext cx="530407" cy="392287"/>
          </a:xfrm>
          <a:prstGeom prst="rect">
            <a:avLst/>
          </a:prstGeom>
        </p:spPr>
        <p:txBody>
          <a:bodyPr lIns="0" tIns="0" rIns="0" bIns="0" rtlCol="0" anchor="t">
            <a:spAutoFit/>
          </a:bodyPr>
          <a:lstStyle/>
          <a:p>
            <a:pPr marL="0" lvl="0" indent="0" algn="l">
              <a:lnSpc>
                <a:spcPts val="3252"/>
              </a:lnSpc>
            </a:pPr>
            <a:r>
              <a:rPr lang="en-US" sz="2323" b="1" spc="116" dirty="0">
                <a:solidFill>
                  <a:srgbClr val="000000"/>
                </a:solidFill>
                <a:latin typeface="Helios Extended Bold"/>
                <a:ea typeface="Helios Extended Bold"/>
                <a:cs typeface="Helios Extended Bold"/>
                <a:sym typeface="Helios Extended Bold"/>
              </a:rPr>
              <a:t>14</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944078" y="1326430"/>
            <a:ext cx="21203378" cy="7634140"/>
            <a:chOff x="0" y="0"/>
            <a:chExt cx="1128752" cy="406400"/>
          </a:xfrm>
        </p:grpSpPr>
        <p:sp>
          <p:nvSpPr>
            <p:cNvPr id="3" name="Freeform 3"/>
            <p:cNvSpPr/>
            <p:nvPr/>
          </p:nvSpPr>
          <p:spPr>
            <a:xfrm>
              <a:off x="0" y="0"/>
              <a:ext cx="1128752" cy="406400"/>
            </a:xfrm>
            <a:custGeom>
              <a:avLst/>
              <a:gdLst/>
              <a:ahLst/>
              <a:cxnLst/>
              <a:rect l="l" t="t" r="r" b="b"/>
              <a:pathLst>
                <a:path w="1128752" h="406400">
                  <a:moveTo>
                    <a:pt x="925552" y="0"/>
                  </a:moveTo>
                  <a:cubicBezTo>
                    <a:pt x="1037776" y="0"/>
                    <a:pt x="1128752" y="90976"/>
                    <a:pt x="1128752" y="203200"/>
                  </a:cubicBezTo>
                  <a:cubicBezTo>
                    <a:pt x="1128752" y="315424"/>
                    <a:pt x="1037776" y="406400"/>
                    <a:pt x="925552" y="406400"/>
                  </a:cubicBezTo>
                  <a:lnTo>
                    <a:pt x="203200" y="406400"/>
                  </a:lnTo>
                  <a:cubicBezTo>
                    <a:pt x="90976" y="406400"/>
                    <a:pt x="0" y="315424"/>
                    <a:pt x="0" y="203200"/>
                  </a:cubicBezTo>
                  <a:cubicBezTo>
                    <a:pt x="0" y="90976"/>
                    <a:pt x="90976" y="0"/>
                    <a:pt x="203200" y="0"/>
                  </a:cubicBezTo>
                  <a:close/>
                </a:path>
              </a:pathLst>
            </a:custGeom>
            <a:solidFill>
              <a:srgbClr val="F2F1F1">
                <a:alpha val="80000"/>
              </a:srgbClr>
            </a:solidFill>
          </p:spPr>
          <p:txBody>
            <a:bodyPr/>
            <a:lstStyle/>
            <a:p>
              <a:endParaRPr lang="en-IL"/>
            </a:p>
          </p:txBody>
        </p:sp>
        <p:sp>
          <p:nvSpPr>
            <p:cNvPr id="4" name="TextBox 4"/>
            <p:cNvSpPr txBox="1"/>
            <p:nvPr/>
          </p:nvSpPr>
          <p:spPr>
            <a:xfrm>
              <a:off x="0" y="-47625"/>
              <a:ext cx="1128752" cy="454025"/>
            </a:xfrm>
            <a:prstGeom prst="rect">
              <a:avLst/>
            </a:prstGeom>
          </p:spPr>
          <p:txBody>
            <a:bodyPr lIns="50800" tIns="50800" rIns="50800" bIns="50800" rtlCol="0" anchor="ctr"/>
            <a:lstStyle/>
            <a:p>
              <a:pPr algn="ctr">
                <a:lnSpc>
                  <a:spcPts val="3359"/>
                </a:lnSpc>
              </a:pPr>
              <a:endParaRPr/>
            </a:p>
          </p:txBody>
        </p:sp>
      </p:grpSp>
      <p:sp>
        <p:nvSpPr>
          <p:cNvPr id="5" name="TextBox 5"/>
          <p:cNvSpPr txBox="1"/>
          <p:nvPr/>
        </p:nvSpPr>
        <p:spPr>
          <a:xfrm>
            <a:off x="2958126" y="3970422"/>
            <a:ext cx="12371749" cy="2032025"/>
          </a:xfrm>
          <a:prstGeom prst="rect">
            <a:avLst/>
          </a:prstGeom>
        </p:spPr>
        <p:txBody>
          <a:bodyPr lIns="0" tIns="0" rIns="0" bIns="0" rtlCol="0" anchor="t">
            <a:spAutoFit/>
          </a:bodyPr>
          <a:lstStyle/>
          <a:p>
            <a:pPr marL="0" lvl="0" indent="0" algn="ctr">
              <a:lnSpc>
                <a:spcPts val="16098"/>
              </a:lnSpc>
            </a:pPr>
            <a:r>
              <a:rPr lang="en-US" sz="11499" b="1" spc="574">
                <a:solidFill>
                  <a:srgbClr val="000000"/>
                </a:solidFill>
                <a:latin typeface="Helios Extended Bold"/>
                <a:ea typeface="Helios Extended Bold"/>
                <a:cs typeface="Helios Extended Bold"/>
                <a:sym typeface="Helios Extended Bold"/>
              </a:rPr>
              <a:t>QUESTIONS?</a:t>
            </a:r>
          </a:p>
        </p:txBody>
      </p:sp>
      <p:grpSp>
        <p:nvGrpSpPr>
          <p:cNvPr id="6" name="Group 6"/>
          <p:cNvGrpSpPr/>
          <p:nvPr/>
        </p:nvGrpSpPr>
        <p:grpSpPr>
          <a:xfrm>
            <a:off x="1028700" y="9009810"/>
            <a:ext cx="248490" cy="248490"/>
            <a:chOff x="0" y="0"/>
            <a:chExt cx="812800" cy="812800"/>
          </a:xfrm>
        </p:grpSpPr>
        <p:sp>
          <p:nvSpPr>
            <p:cNvPr id="7" name="Freeform 7"/>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00000"/>
            </a:solidFill>
          </p:spPr>
          <p:txBody>
            <a:bodyPr/>
            <a:lstStyle/>
            <a:p>
              <a:endParaRPr lang="en-IL"/>
            </a:p>
          </p:txBody>
        </p:sp>
        <p:sp>
          <p:nvSpPr>
            <p:cNvPr id="8" name="TextBox 8"/>
            <p:cNvSpPr txBox="1"/>
            <p:nvPr/>
          </p:nvSpPr>
          <p:spPr>
            <a:xfrm>
              <a:off x="0" y="-47625"/>
              <a:ext cx="812800" cy="860425"/>
            </a:xfrm>
            <a:prstGeom prst="rect">
              <a:avLst/>
            </a:prstGeom>
          </p:spPr>
          <p:txBody>
            <a:bodyPr lIns="50800" tIns="50800" rIns="50800" bIns="50800" rtlCol="0" anchor="ctr"/>
            <a:lstStyle/>
            <a:p>
              <a:pPr algn="ctr">
                <a:lnSpc>
                  <a:spcPts val="3359"/>
                </a:lnSpc>
              </a:pPr>
              <a:endParaRPr/>
            </a:p>
          </p:txBody>
        </p:sp>
      </p:grpSp>
      <p:grpSp>
        <p:nvGrpSpPr>
          <p:cNvPr id="9" name="Group 9"/>
          <p:cNvGrpSpPr/>
          <p:nvPr/>
        </p:nvGrpSpPr>
        <p:grpSpPr>
          <a:xfrm>
            <a:off x="17010810" y="1028700"/>
            <a:ext cx="248490" cy="248490"/>
            <a:chOff x="0" y="0"/>
            <a:chExt cx="812800" cy="812800"/>
          </a:xfrm>
        </p:grpSpPr>
        <p:sp>
          <p:nvSpPr>
            <p:cNvPr id="10" name="Freeform 10"/>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00000"/>
            </a:solidFill>
          </p:spPr>
          <p:txBody>
            <a:bodyPr/>
            <a:lstStyle/>
            <a:p>
              <a:endParaRPr lang="en-IL"/>
            </a:p>
          </p:txBody>
        </p:sp>
        <p:sp>
          <p:nvSpPr>
            <p:cNvPr id="11" name="TextBox 11"/>
            <p:cNvSpPr txBox="1"/>
            <p:nvPr/>
          </p:nvSpPr>
          <p:spPr>
            <a:xfrm>
              <a:off x="0" y="-47625"/>
              <a:ext cx="812800" cy="860425"/>
            </a:xfrm>
            <a:prstGeom prst="rect">
              <a:avLst/>
            </a:prstGeom>
          </p:spPr>
          <p:txBody>
            <a:bodyPr lIns="50800" tIns="50800" rIns="50800" bIns="50800" rtlCol="0" anchor="ctr"/>
            <a:lstStyle/>
            <a:p>
              <a:pPr algn="ctr">
                <a:lnSpc>
                  <a:spcPts val="3359"/>
                </a:lnSpc>
              </a:pPr>
              <a:endParaRPr/>
            </a:p>
          </p:txBody>
        </p:sp>
      </p:grpSp>
      <p:sp>
        <p:nvSpPr>
          <p:cNvPr id="12" name="TextBox 12"/>
          <p:cNvSpPr txBox="1"/>
          <p:nvPr/>
        </p:nvSpPr>
        <p:spPr>
          <a:xfrm>
            <a:off x="2466088" y="5722952"/>
            <a:ext cx="12371749" cy="1274445"/>
          </a:xfrm>
          <a:prstGeom prst="rect">
            <a:avLst/>
          </a:prstGeom>
        </p:spPr>
        <p:txBody>
          <a:bodyPr lIns="0" tIns="0" rIns="0" bIns="0" rtlCol="0" anchor="t">
            <a:spAutoFit/>
          </a:bodyPr>
          <a:lstStyle/>
          <a:p>
            <a:pPr marL="0" lvl="0" indent="0" algn="ctr">
              <a:lnSpc>
                <a:spcPts val="10080"/>
              </a:lnSpc>
            </a:pPr>
            <a:r>
              <a:rPr lang="en-US" sz="7200" b="1" spc="359">
                <a:solidFill>
                  <a:srgbClr val="000000"/>
                </a:solidFill>
                <a:latin typeface="Helios Extended Bold"/>
                <a:ea typeface="Helios Extended Bold"/>
                <a:cs typeface="Helios Extended Bold"/>
                <a:sym typeface="Helios Extended Bold"/>
              </a:rPr>
              <a:t>THANK YOU</a:t>
            </a:r>
          </a:p>
        </p:txBody>
      </p:sp>
      <p:sp>
        <p:nvSpPr>
          <p:cNvPr id="13" name="Freeform 13"/>
          <p:cNvSpPr/>
          <p:nvPr/>
        </p:nvSpPr>
        <p:spPr>
          <a:xfrm>
            <a:off x="7784607" y="6997397"/>
            <a:ext cx="1963173" cy="1963173"/>
          </a:xfrm>
          <a:custGeom>
            <a:avLst/>
            <a:gdLst/>
            <a:ahLst/>
            <a:cxnLst/>
            <a:rect l="l" t="t" r="r" b="b"/>
            <a:pathLst>
              <a:path w="1963173" h="1963173">
                <a:moveTo>
                  <a:pt x="0" y="0"/>
                </a:moveTo>
                <a:lnTo>
                  <a:pt x="1963173" y="0"/>
                </a:lnTo>
                <a:lnTo>
                  <a:pt x="1963173" y="1963173"/>
                </a:lnTo>
                <a:lnTo>
                  <a:pt x="0" y="196317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L"/>
          </a:p>
        </p:txBody>
      </p:sp>
      <p:sp>
        <p:nvSpPr>
          <p:cNvPr id="14" name="TextBox 14"/>
          <p:cNvSpPr txBox="1"/>
          <p:nvPr/>
        </p:nvSpPr>
        <p:spPr>
          <a:xfrm>
            <a:off x="17283112" y="9573972"/>
            <a:ext cx="629511" cy="392287"/>
          </a:xfrm>
          <a:prstGeom prst="rect">
            <a:avLst/>
          </a:prstGeom>
        </p:spPr>
        <p:txBody>
          <a:bodyPr lIns="0" tIns="0" rIns="0" bIns="0" rtlCol="0" anchor="t">
            <a:spAutoFit/>
          </a:bodyPr>
          <a:lstStyle/>
          <a:p>
            <a:pPr marL="0" lvl="0" indent="0" algn="l">
              <a:lnSpc>
                <a:spcPts val="3252"/>
              </a:lnSpc>
            </a:pPr>
            <a:r>
              <a:rPr lang="en-US" sz="2323" b="1" spc="116" dirty="0">
                <a:solidFill>
                  <a:srgbClr val="000000"/>
                </a:solidFill>
                <a:latin typeface="Helios Extended Bold"/>
                <a:ea typeface="Helios Extended Bold"/>
                <a:cs typeface="Helios Extended Bold"/>
                <a:sym typeface="Helios Extended Bold"/>
              </a:rPr>
              <a:t>15</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340426" y="970779"/>
            <a:ext cx="7611446" cy="1076325"/>
          </a:xfrm>
          <a:prstGeom prst="rect">
            <a:avLst/>
          </a:prstGeom>
        </p:spPr>
        <p:txBody>
          <a:bodyPr lIns="0" tIns="0" rIns="0" bIns="0" rtlCol="0" anchor="t">
            <a:spAutoFit/>
          </a:bodyPr>
          <a:lstStyle/>
          <a:p>
            <a:pPr marL="0" lvl="0" indent="0" algn="l">
              <a:lnSpc>
                <a:spcPts val="8400"/>
              </a:lnSpc>
            </a:pPr>
            <a:r>
              <a:rPr lang="en-US" sz="6000" b="1" spc="300">
                <a:solidFill>
                  <a:srgbClr val="000000"/>
                </a:solidFill>
                <a:latin typeface="Helios Extended Bold"/>
                <a:ea typeface="Helios Extended Bold"/>
                <a:cs typeface="Helios Extended Bold"/>
                <a:sym typeface="Helios Extended Bold"/>
              </a:rPr>
              <a:t>REFERENCES</a:t>
            </a:r>
          </a:p>
        </p:txBody>
      </p:sp>
      <p:grpSp>
        <p:nvGrpSpPr>
          <p:cNvPr id="3" name="Group 3"/>
          <p:cNvGrpSpPr/>
          <p:nvPr/>
        </p:nvGrpSpPr>
        <p:grpSpPr>
          <a:xfrm>
            <a:off x="17259300" y="9258300"/>
            <a:ext cx="248490" cy="248490"/>
            <a:chOff x="0" y="0"/>
            <a:chExt cx="812800" cy="812800"/>
          </a:xfrm>
        </p:grpSpPr>
        <p:sp>
          <p:nvSpPr>
            <p:cNvPr id="4" name="Freeform 4"/>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00000"/>
            </a:solidFill>
          </p:spPr>
          <p:txBody>
            <a:bodyPr/>
            <a:lstStyle/>
            <a:p>
              <a:endParaRPr lang="en-IL"/>
            </a:p>
          </p:txBody>
        </p:sp>
        <p:sp>
          <p:nvSpPr>
            <p:cNvPr id="5" name="TextBox 5"/>
            <p:cNvSpPr txBox="1"/>
            <p:nvPr/>
          </p:nvSpPr>
          <p:spPr>
            <a:xfrm>
              <a:off x="0" y="-47625"/>
              <a:ext cx="812800" cy="860425"/>
            </a:xfrm>
            <a:prstGeom prst="rect">
              <a:avLst/>
            </a:prstGeom>
          </p:spPr>
          <p:txBody>
            <a:bodyPr lIns="50800" tIns="50800" rIns="50800" bIns="50800" rtlCol="0" anchor="ctr"/>
            <a:lstStyle/>
            <a:p>
              <a:pPr algn="ctr">
                <a:lnSpc>
                  <a:spcPts val="3359"/>
                </a:lnSpc>
              </a:pPr>
              <a:endParaRPr/>
            </a:p>
          </p:txBody>
        </p:sp>
      </p:grpSp>
      <p:grpSp>
        <p:nvGrpSpPr>
          <p:cNvPr id="6" name="Group 6"/>
          <p:cNvGrpSpPr/>
          <p:nvPr/>
        </p:nvGrpSpPr>
        <p:grpSpPr>
          <a:xfrm>
            <a:off x="780210" y="769126"/>
            <a:ext cx="248490" cy="248490"/>
            <a:chOff x="0" y="0"/>
            <a:chExt cx="812800" cy="812800"/>
          </a:xfrm>
        </p:grpSpPr>
        <p:sp>
          <p:nvSpPr>
            <p:cNvPr id="7" name="Freeform 7"/>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00000"/>
            </a:solidFill>
          </p:spPr>
          <p:txBody>
            <a:bodyPr/>
            <a:lstStyle/>
            <a:p>
              <a:endParaRPr lang="en-IL"/>
            </a:p>
          </p:txBody>
        </p:sp>
        <p:sp>
          <p:nvSpPr>
            <p:cNvPr id="8" name="TextBox 8"/>
            <p:cNvSpPr txBox="1"/>
            <p:nvPr/>
          </p:nvSpPr>
          <p:spPr>
            <a:xfrm>
              <a:off x="0" y="-47625"/>
              <a:ext cx="812800" cy="860425"/>
            </a:xfrm>
            <a:prstGeom prst="rect">
              <a:avLst/>
            </a:prstGeom>
          </p:spPr>
          <p:txBody>
            <a:bodyPr lIns="50800" tIns="50800" rIns="50800" bIns="50800" rtlCol="0" anchor="ctr"/>
            <a:lstStyle/>
            <a:p>
              <a:pPr algn="ctr">
                <a:lnSpc>
                  <a:spcPts val="3359"/>
                </a:lnSpc>
              </a:pPr>
              <a:endParaRPr/>
            </a:p>
          </p:txBody>
        </p:sp>
      </p:grpSp>
      <p:sp>
        <p:nvSpPr>
          <p:cNvPr id="9" name="TextBox 9"/>
          <p:cNvSpPr txBox="1"/>
          <p:nvPr/>
        </p:nvSpPr>
        <p:spPr>
          <a:xfrm>
            <a:off x="1156228" y="2119659"/>
            <a:ext cx="15591287" cy="7876539"/>
          </a:xfrm>
          <a:prstGeom prst="rect">
            <a:avLst/>
          </a:prstGeom>
        </p:spPr>
        <p:txBody>
          <a:bodyPr lIns="0" tIns="0" rIns="0" bIns="0" rtlCol="0" anchor="t">
            <a:spAutoFit/>
          </a:bodyPr>
          <a:lstStyle/>
          <a:p>
            <a:pPr marL="367034" lvl="1" indent="-183517" algn="l">
              <a:lnSpc>
                <a:spcPts val="2720"/>
              </a:lnSpc>
              <a:buFont typeface="Arial"/>
              <a:buChar char="•"/>
            </a:pPr>
            <a:r>
              <a:rPr lang="en-US" sz="1700" spc="170" dirty="0">
                <a:solidFill>
                  <a:srgbClr val="000000"/>
                </a:solidFill>
                <a:latin typeface="Lato"/>
                <a:ea typeface="Lato"/>
                <a:cs typeface="Lato"/>
                <a:sym typeface="Lato"/>
              </a:rPr>
              <a:t>Anderson, W. D., Soh, J. Y., Innis, S. E., Dimanche, A., Ma, L., </a:t>
            </a:r>
            <a:r>
              <a:rPr lang="en-US" sz="1700" spc="170" dirty="0" err="1">
                <a:solidFill>
                  <a:srgbClr val="000000"/>
                </a:solidFill>
                <a:latin typeface="Lato"/>
                <a:ea typeface="Lato"/>
                <a:cs typeface="Lato"/>
                <a:sym typeface="Lato"/>
              </a:rPr>
              <a:t>Langefeld</a:t>
            </a:r>
            <a:r>
              <a:rPr lang="en-US" sz="1700" spc="170" dirty="0">
                <a:solidFill>
                  <a:srgbClr val="000000"/>
                </a:solidFill>
                <a:latin typeface="Lato"/>
                <a:ea typeface="Lato"/>
                <a:cs typeface="Lato"/>
                <a:sym typeface="Lato"/>
              </a:rPr>
              <a:t>, C. D., Comeau, M. E., Das, S. K., </a:t>
            </a:r>
            <a:r>
              <a:rPr lang="en-US" sz="1700" spc="170" dirty="0" err="1">
                <a:solidFill>
                  <a:srgbClr val="000000"/>
                </a:solidFill>
                <a:latin typeface="Lato"/>
                <a:ea typeface="Lato"/>
                <a:cs typeface="Lato"/>
                <a:sym typeface="Lato"/>
              </a:rPr>
              <a:t>Schadt</a:t>
            </a:r>
            <a:r>
              <a:rPr lang="en-US" sz="1700" spc="170" dirty="0">
                <a:solidFill>
                  <a:srgbClr val="000000"/>
                </a:solidFill>
                <a:latin typeface="Lato"/>
                <a:ea typeface="Lato"/>
                <a:cs typeface="Lato"/>
                <a:sym typeface="Lato"/>
              </a:rPr>
              <a:t>, E. E., </a:t>
            </a:r>
            <a:r>
              <a:rPr lang="en-US" sz="1700" spc="170" dirty="0" err="1">
                <a:solidFill>
                  <a:srgbClr val="000000"/>
                </a:solidFill>
                <a:latin typeface="Lato"/>
                <a:ea typeface="Lato"/>
                <a:cs typeface="Lato"/>
                <a:sym typeface="Lato"/>
              </a:rPr>
              <a:t>Björkegren</a:t>
            </a:r>
            <a:r>
              <a:rPr lang="en-US" sz="1700" spc="170" dirty="0">
                <a:solidFill>
                  <a:srgbClr val="000000"/>
                </a:solidFill>
                <a:latin typeface="Lato"/>
                <a:ea typeface="Lato"/>
                <a:cs typeface="Lato"/>
                <a:sym typeface="Lato"/>
              </a:rPr>
              <a:t>, J. L. M., &amp; </a:t>
            </a:r>
            <a:r>
              <a:rPr lang="en-US" sz="1700" spc="170" dirty="0" err="1">
                <a:solidFill>
                  <a:srgbClr val="000000"/>
                </a:solidFill>
                <a:latin typeface="Lato"/>
                <a:ea typeface="Lato"/>
                <a:cs typeface="Lato"/>
                <a:sym typeface="Lato"/>
              </a:rPr>
              <a:t>Civelek</a:t>
            </a:r>
            <a:r>
              <a:rPr lang="en-US" sz="1700" spc="170" dirty="0">
                <a:solidFill>
                  <a:srgbClr val="000000"/>
                </a:solidFill>
                <a:latin typeface="Lato"/>
                <a:ea typeface="Lato"/>
                <a:cs typeface="Lato"/>
                <a:sym typeface="Lato"/>
              </a:rPr>
              <a:t>, M. (2020). Sex differences in human adipose tissue gene expression and genetic regulation involve adipogenesis. Genome Research, 30(10), 1379–1392.</a:t>
            </a:r>
          </a:p>
          <a:p>
            <a:pPr marL="367034" lvl="1" indent="-183517" algn="l">
              <a:lnSpc>
                <a:spcPts val="2720"/>
              </a:lnSpc>
              <a:buFont typeface="Arial"/>
              <a:buChar char="•"/>
            </a:pPr>
            <a:r>
              <a:rPr lang="en-US" sz="1700" spc="170" dirty="0" err="1">
                <a:solidFill>
                  <a:srgbClr val="000000"/>
                </a:solidFill>
                <a:latin typeface="Lato"/>
                <a:ea typeface="Lato"/>
                <a:cs typeface="Lato"/>
                <a:sym typeface="Lato"/>
              </a:rPr>
              <a:t>Blencowe</a:t>
            </a:r>
            <a:r>
              <a:rPr lang="en-US" sz="1700" spc="170" dirty="0">
                <a:solidFill>
                  <a:srgbClr val="000000"/>
                </a:solidFill>
                <a:latin typeface="Lato"/>
                <a:ea typeface="Lato"/>
                <a:cs typeface="Lato"/>
                <a:sym typeface="Lato"/>
              </a:rPr>
              <a:t>, M., Chen, X., Zhao, Y., Itoh, Y., McQuillen, C. N., Han, Y., Shou, B. L., McClusky, R., </a:t>
            </a:r>
            <a:r>
              <a:rPr lang="en-US" sz="1700" spc="170" dirty="0" err="1">
                <a:solidFill>
                  <a:srgbClr val="000000"/>
                </a:solidFill>
                <a:latin typeface="Lato"/>
                <a:ea typeface="Lato"/>
                <a:cs typeface="Lato"/>
                <a:sym typeface="Lato"/>
              </a:rPr>
              <a:t>Reue</a:t>
            </a:r>
            <a:r>
              <a:rPr lang="en-US" sz="1700" spc="170" dirty="0">
                <a:solidFill>
                  <a:srgbClr val="000000"/>
                </a:solidFill>
                <a:latin typeface="Lato"/>
                <a:ea typeface="Lato"/>
                <a:cs typeface="Lato"/>
                <a:sym typeface="Lato"/>
              </a:rPr>
              <a:t>, K., Arnold, A. P., &amp; Yang, X. (2022). Relative contributions of sex hormones, sex chromosomes, and gonads to sex differences in tissue gene regulation. Genome Research.</a:t>
            </a:r>
          </a:p>
          <a:p>
            <a:pPr marL="367034" lvl="1" indent="-183517" algn="l">
              <a:lnSpc>
                <a:spcPts val="2720"/>
              </a:lnSpc>
              <a:buFont typeface="Arial"/>
              <a:buChar char="•"/>
            </a:pPr>
            <a:r>
              <a:rPr lang="en-US" sz="1700" spc="170" dirty="0">
                <a:solidFill>
                  <a:srgbClr val="000000"/>
                </a:solidFill>
                <a:latin typeface="Lato"/>
                <a:ea typeface="Lato"/>
                <a:cs typeface="Lato"/>
                <a:sym typeface="Lato"/>
              </a:rPr>
              <a:t>Fisher, J. L., Clark, A. D., Jones, E. F., &amp; </a:t>
            </a:r>
            <a:r>
              <a:rPr lang="en-US" sz="1700" spc="170" dirty="0" err="1">
                <a:solidFill>
                  <a:srgbClr val="000000"/>
                </a:solidFill>
                <a:latin typeface="Lato"/>
                <a:ea typeface="Lato"/>
                <a:cs typeface="Lato"/>
                <a:sym typeface="Lato"/>
              </a:rPr>
              <a:t>Lasseigne</a:t>
            </a:r>
            <a:r>
              <a:rPr lang="en-US" sz="1700" spc="170" dirty="0">
                <a:solidFill>
                  <a:srgbClr val="000000"/>
                </a:solidFill>
                <a:latin typeface="Lato"/>
                <a:ea typeface="Lato"/>
                <a:cs typeface="Lato"/>
                <a:sym typeface="Lato"/>
              </a:rPr>
              <a:t>, B. N. (2023). Sex-biased gene expression and gene-regulatory networks of sex-biased adverse event drug targets and drug metabolism genes. Cold Spring Harbor Laboratory. </a:t>
            </a:r>
          </a:p>
          <a:p>
            <a:pPr marL="367034" lvl="1" indent="-183517" algn="l">
              <a:lnSpc>
                <a:spcPts val="2720"/>
              </a:lnSpc>
              <a:buFont typeface="Arial"/>
              <a:buChar char="•"/>
            </a:pPr>
            <a:r>
              <a:rPr lang="en-US" sz="1700" spc="170" dirty="0">
                <a:solidFill>
                  <a:srgbClr val="000000"/>
                </a:solidFill>
                <a:latin typeface="Lato"/>
                <a:ea typeface="Lato"/>
                <a:cs typeface="Lato"/>
                <a:sym typeface="Lato"/>
              </a:rPr>
              <a:t>Gautam, Y., </a:t>
            </a:r>
            <a:r>
              <a:rPr lang="en-US" sz="1700" spc="170" dirty="0" err="1">
                <a:solidFill>
                  <a:srgbClr val="000000"/>
                </a:solidFill>
                <a:latin typeface="Lato"/>
                <a:ea typeface="Lato"/>
                <a:cs typeface="Lato"/>
                <a:sym typeface="Lato"/>
              </a:rPr>
              <a:t>Afanador</a:t>
            </a:r>
            <a:r>
              <a:rPr lang="en-US" sz="1700" spc="170" dirty="0">
                <a:solidFill>
                  <a:srgbClr val="000000"/>
                </a:solidFill>
                <a:latin typeface="Lato"/>
                <a:ea typeface="Lato"/>
                <a:cs typeface="Lato"/>
                <a:sym typeface="Lato"/>
              </a:rPr>
              <a:t>, Y., Abebe, T., López, J. E., &amp; </a:t>
            </a:r>
            <a:r>
              <a:rPr lang="en-US" sz="1700" spc="170" dirty="0" err="1">
                <a:solidFill>
                  <a:srgbClr val="000000"/>
                </a:solidFill>
                <a:latin typeface="Lato"/>
                <a:ea typeface="Lato"/>
                <a:cs typeface="Lato"/>
                <a:sym typeface="Lato"/>
              </a:rPr>
              <a:t>Mersha</a:t>
            </a:r>
            <a:r>
              <a:rPr lang="en-US" sz="1700" spc="170" dirty="0">
                <a:solidFill>
                  <a:srgbClr val="000000"/>
                </a:solidFill>
                <a:latin typeface="Lato"/>
                <a:ea typeface="Lato"/>
                <a:cs typeface="Lato"/>
                <a:sym typeface="Lato"/>
              </a:rPr>
              <a:t>, T. B. (2019). Genome-wide analysis revealed sex-specific gene expression in asthmatics. Human Molecular Genetics, 28(15), 2600–2614. </a:t>
            </a:r>
          </a:p>
          <a:p>
            <a:pPr marL="367034" lvl="1" indent="-183517" algn="l">
              <a:lnSpc>
                <a:spcPts val="2720"/>
              </a:lnSpc>
              <a:buFont typeface="Arial"/>
              <a:buChar char="•"/>
            </a:pPr>
            <a:r>
              <a:rPr lang="en-US" sz="1700" spc="170" dirty="0">
                <a:solidFill>
                  <a:srgbClr val="000000"/>
                </a:solidFill>
                <a:latin typeface="Lato"/>
                <a:ea typeface="Lato"/>
                <a:cs typeface="Lato"/>
                <a:sym typeface="Lato"/>
              </a:rPr>
              <a:t>Gershoni, M., &amp; Pietrokovski, S. (2017). The landscape of sex-differential transcriptome and its consequent selection in human adults. BMC Biology, 15(1). </a:t>
            </a:r>
          </a:p>
          <a:p>
            <a:pPr marL="367034" lvl="1" indent="-183517" algn="l">
              <a:lnSpc>
                <a:spcPts val="2720"/>
              </a:lnSpc>
              <a:buFont typeface="Arial"/>
              <a:buChar char="•"/>
            </a:pPr>
            <a:r>
              <a:rPr lang="en-US" sz="1700" spc="170" dirty="0">
                <a:solidFill>
                  <a:srgbClr val="000000"/>
                </a:solidFill>
                <a:latin typeface="Lato"/>
                <a:ea typeface="Lato"/>
                <a:cs typeface="Lato"/>
                <a:sym typeface="Lato"/>
              </a:rPr>
              <a:t>Hartman, R. J. G., </a:t>
            </a:r>
            <a:r>
              <a:rPr lang="en-US" sz="1700" spc="170" dirty="0" err="1">
                <a:solidFill>
                  <a:srgbClr val="000000"/>
                </a:solidFill>
                <a:latin typeface="Lato"/>
                <a:ea typeface="Lato"/>
                <a:cs typeface="Lato"/>
                <a:sym typeface="Lato"/>
              </a:rPr>
              <a:t>Mokry</a:t>
            </a:r>
            <a:r>
              <a:rPr lang="en-US" sz="1700" spc="170" dirty="0">
                <a:solidFill>
                  <a:srgbClr val="000000"/>
                </a:solidFill>
                <a:latin typeface="Lato"/>
                <a:ea typeface="Lato"/>
                <a:cs typeface="Lato"/>
                <a:sym typeface="Lato"/>
              </a:rPr>
              <a:t>, M., </a:t>
            </a:r>
            <a:r>
              <a:rPr lang="en-US" sz="1700" spc="170" dirty="0" err="1">
                <a:solidFill>
                  <a:srgbClr val="000000"/>
                </a:solidFill>
                <a:latin typeface="Lato"/>
                <a:ea typeface="Lato"/>
                <a:cs typeface="Lato"/>
                <a:sym typeface="Lato"/>
              </a:rPr>
              <a:t>Pasterkamp</a:t>
            </a:r>
            <a:r>
              <a:rPr lang="en-US" sz="1700" spc="170" dirty="0">
                <a:solidFill>
                  <a:srgbClr val="000000"/>
                </a:solidFill>
                <a:latin typeface="Lato"/>
                <a:ea typeface="Lato"/>
                <a:cs typeface="Lato"/>
                <a:sym typeface="Lato"/>
              </a:rPr>
              <a:t>, G., &amp; den </a:t>
            </a:r>
            <a:r>
              <a:rPr lang="en-US" sz="1700" spc="170" dirty="0" err="1">
                <a:solidFill>
                  <a:srgbClr val="000000"/>
                </a:solidFill>
                <a:latin typeface="Lato"/>
                <a:ea typeface="Lato"/>
                <a:cs typeface="Lato"/>
                <a:sym typeface="Lato"/>
              </a:rPr>
              <a:t>Ruijter</a:t>
            </a:r>
            <a:r>
              <a:rPr lang="en-US" sz="1700" spc="170" dirty="0">
                <a:solidFill>
                  <a:srgbClr val="000000"/>
                </a:solidFill>
                <a:latin typeface="Lato"/>
                <a:ea typeface="Lato"/>
                <a:cs typeface="Lato"/>
                <a:sym typeface="Lato"/>
              </a:rPr>
              <a:t>, H. M. (2021). Sex-dependent gene co-expression in the human body. Scientific Reports, 11(1). </a:t>
            </a:r>
          </a:p>
          <a:p>
            <a:pPr marL="367034" lvl="1" indent="-183517" algn="l">
              <a:lnSpc>
                <a:spcPts val="2720"/>
              </a:lnSpc>
              <a:buFont typeface="Arial"/>
              <a:buChar char="•"/>
            </a:pPr>
            <a:r>
              <a:rPr lang="en-US" sz="1700" spc="170" dirty="0" err="1">
                <a:solidFill>
                  <a:srgbClr val="000000"/>
                </a:solidFill>
                <a:latin typeface="Lato"/>
                <a:ea typeface="Lato"/>
                <a:cs typeface="Lato"/>
                <a:sym typeface="Lato"/>
              </a:rPr>
              <a:t>InanlooRahatloo</a:t>
            </a:r>
            <a:r>
              <a:rPr lang="en-US" sz="1700" spc="170" dirty="0">
                <a:solidFill>
                  <a:srgbClr val="000000"/>
                </a:solidFill>
                <a:latin typeface="Lato"/>
                <a:ea typeface="Lato"/>
                <a:cs typeface="Lato"/>
                <a:sym typeface="Lato"/>
              </a:rPr>
              <a:t>, K., Liang, G., Vo, D., Ebert, A., Nguyen, I., &amp; Nguyen, P. K. (2017). Sex-based differences in myocardial gene expression in recently deceased organ donors with no prior cardiovascular disease. PLOS ONE, 12(8), e0183874. </a:t>
            </a:r>
          </a:p>
          <a:p>
            <a:pPr marL="367034" lvl="1" indent="-183517" algn="l">
              <a:lnSpc>
                <a:spcPts val="2720"/>
              </a:lnSpc>
              <a:buFont typeface="Arial"/>
              <a:buChar char="•"/>
            </a:pPr>
            <a:r>
              <a:rPr lang="en-US" sz="1700" spc="170" dirty="0">
                <a:solidFill>
                  <a:srgbClr val="000000"/>
                </a:solidFill>
                <a:latin typeface="Lato"/>
                <a:ea typeface="Lato"/>
                <a:cs typeface="Lato"/>
                <a:sym typeface="Lato"/>
              </a:rPr>
              <a:t>Kassam, I., Wu, Y., Yang, J., Visscher, P. M., &amp; McRae, A. F. (2019). Tissue-specific sex differences in human gene expression. Human Molecular Genetics, 28(17), 2976–2986. </a:t>
            </a:r>
          </a:p>
          <a:p>
            <a:pPr marL="367034" lvl="1" indent="-183517" algn="l">
              <a:lnSpc>
                <a:spcPts val="2720"/>
              </a:lnSpc>
              <a:buFont typeface="Arial"/>
              <a:buChar char="•"/>
            </a:pPr>
            <a:r>
              <a:rPr lang="en-US" sz="1700" spc="170" dirty="0">
                <a:solidFill>
                  <a:srgbClr val="000000"/>
                </a:solidFill>
                <a:latin typeface="Lato"/>
                <a:ea typeface="Lato"/>
                <a:cs typeface="Lato"/>
                <a:sym typeface="Lato"/>
              </a:rPr>
              <a:t>Kurt, Z., </a:t>
            </a:r>
            <a:r>
              <a:rPr lang="en-US" sz="1700" spc="170" dirty="0" err="1">
                <a:solidFill>
                  <a:srgbClr val="000000"/>
                </a:solidFill>
                <a:latin typeface="Lato"/>
                <a:ea typeface="Lato"/>
                <a:cs typeface="Lato"/>
                <a:sym typeface="Lato"/>
              </a:rPr>
              <a:t>Barrere</a:t>
            </a:r>
            <a:r>
              <a:rPr lang="en-US" sz="1700" spc="170" dirty="0">
                <a:solidFill>
                  <a:srgbClr val="000000"/>
                </a:solidFill>
                <a:latin typeface="Lato"/>
                <a:ea typeface="Lato"/>
                <a:cs typeface="Lato"/>
                <a:sym typeface="Lato"/>
              </a:rPr>
              <a:t>-Cain, R., LaGuardia, J., Mehrabian, M., Pan, C., Hui, S. T., </a:t>
            </a:r>
            <a:r>
              <a:rPr lang="en-US" sz="1700" spc="170" dirty="0" err="1">
                <a:solidFill>
                  <a:srgbClr val="000000"/>
                </a:solidFill>
                <a:latin typeface="Lato"/>
                <a:ea typeface="Lato"/>
                <a:cs typeface="Lato"/>
                <a:sym typeface="Lato"/>
              </a:rPr>
              <a:t>Norheim</a:t>
            </a:r>
            <a:r>
              <a:rPr lang="en-US" sz="1700" spc="170" dirty="0">
                <a:solidFill>
                  <a:srgbClr val="000000"/>
                </a:solidFill>
                <a:latin typeface="Lato"/>
                <a:ea typeface="Lato"/>
                <a:cs typeface="Lato"/>
                <a:sym typeface="Lato"/>
              </a:rPr>
              <a:t>, F., Zhou, Z., </a:t>
            </a:r>
            <a:r>
              <a:rPr lang="en-US" sz="1700" spc="170" dirty="0" err="1">
                <a:solidFill>
                  <a:srgbClr val="000000"/>
                </a:solidFill>
                <a:latin typeface="Lato"/>
                <a:ea typeface="Lato"/>
                <a:cs typeface="Lato"/>
                <a:sym typeface="Lato"/>
              </a:rPr>
              <a:t>Hasin</a:t>
            </a:r>
            <a:r>
              <a:rPr lang="en-US" sz="1700" spc="170" dirty="0">
                <a:solidFill>
                  <a:srgbClr val="000000"/>
                </a:solidFill>
                <a:latin typeface="Lato"/>
                <a:ea typeface="Lato"/>
                <a:cs typeface="Lato"/>
                <a:sym typeface="Lato"/>
              </a:rPr>
              <a:t>, Y., </a:t>
            </a:r>
            <a:r>
              <a:rPr lang="en-US" sz="1700" spc="170" dirty="0" err="1">
                <a:solidFill>
                  <a:srgbClr val="000000"/>
                </a:solidFill>
                <a:latin typeface="Lato"/>
                <a:ea typeface="Lato"/>
                <a:cs typeface="Lato"/>
                <a:sym typeface="Lato"/>
              </a:rPr>
              <a:t>Lusis</a:t>
            </a:r>
            <a:r>
              <a:rPr lang="en-US" sz="1700" spc="170" dirty="0">
                <a:solidFill>
                  <a:srgbClr val="000000"/>
                </a:solidFill>
                <a:latin typeface="Lato"/>
                <a:ea typeface="Lato"/>
                <a:cs typeface="Lato"/>
                <a:sym typeface="Lato"/>
              </a:rPr>
              <a:t>, A. J., &amp; Yang, X. (2018). Tissue-specific pathways and networks underlying sexual dimorphism in non-alcoholic fatty liver disease. Biology of Sex Differences, 9(1). </a:t>
            </a:r>
          </a:p>
          <a:p>
            <a:pPr marL="367034" lvl="1" indent="-183517" algn="l">
              <a:lnSpc>
                <a:spcPts val="2720"/>
              </a:lnSpc>
              <a:buFont typeface="Arial"/>
              <a:buChar char="•"/>
            </a:pPr>
            <a:r>
              <a:rPr lang="en-US" sz="1700" spc="170" dirty="0">
                <a:solidFill>
                  <a:srgbClr val="000000"/>
                </a:solidFill>
                <a:latin typeface="Lato"/>
                <a:ea typeface="Lato"/>
                <a:cs typeface="Lato"/>
                <a:sym typeface="Lato"/>
              </a:rPr>
              <a:t>Yehuda, G. A., &amp; Somekh, J. (2022). A methodology for classifying tissue-specific metabolic and inflammatory receptor functions applied to subcutaneous and visceral adipose. PLOS ONE, 17(10). </a:t>
            </a:r>
          </a:p>
        </p:txBody>
      </p:sp>
      <p:sp>
        <p:nvSpPr>
          <p:cNvPr id="10" name="TextBox 10"/>
          <p:cNvSpPr txBox="1"/>
          <p:nvPr/>
        </p:nvSpPr>
        <p:spPr>
          <a:xfrm>
            <a:off x="17283112" y="9573972"/>
            <a:ext cx="492198" cy="392287"/>
          </a:xfrm>
          <a:prstGeom prst="rect">
            <a:avLst/>
          </a:prstGeom>
        </p:spPr>
        <p:txBody>
          <a:bodyPr lIns="0" tIns="0" rIns="0" bIns="0" rtlCol="0" anchor="t">
            <a:spAutoFit/>
          </a:bodyPr>
          <a:lstStyle/>
          <a:p>
            <a:pPr marL="0" lvl="0" indent="0" algn="l">
              <a:lnSpc>
                <a:spcPts val="3252"/>
              </a:lnSpc>
            </a:pPr>
            <a:r>
              <a:rPr lang="en-US" sz="2323" b="1" spc="116" dirty="0">
                <a:solidFill>
                  <a:srgbClr val="000000"/>
                </a:solidFill>
                <a:latin typeface="Helios Extended Bold"/>
                <a:ea typeface="Helios Extended Bold"/>
                <a:cs typeface="Helios Extended Bold"/>
                <a:sym typeface="Helios Extended Bold"/>
              </a:rPr>
              <a:t>16</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1147027"/>
            <a:ext cx="15591287" cy="7190739"/>
          </a:xfrm>
          <a:prstGeom prst="rect">
            <a:avLst/>
          </a:prstGeom>
        </p:spPr>
        <p:txBody>
          <a:bodyPr lIns="0" tIns="0" rIns="0" bIns="0" rtlCol="0" anchor="t">
            <a:spAutoFit/>
          </a:bodyPr>
          <a:lstStyle/>
          <a:p>
            <a:pPr marL="367034" lvl="1" indent="-183517" algn="l">
              <a:lnSpc>
                <a:spcPts val="2720"/>
              </a:lnSpc>
              <a:buFont typeface="Arial"/>
              <a:buChar char="•"/>
            </a:pPr>
            <a:r>
              <a:rPr lang="en-US" sz="1700" spc="170" dirty="0">
                <a:solidFill>
                  <a:srgbClr val="000000"/>
                </a:solidFill>
                <a:latin typeface="Lato"/>
                <a:ea typeface="Lato"/>
                <a:cs typeface="Lato"/>
                <a:sym typeface="Lato"/>
              </a:rPr>
              <a:t>Li, X., Su, X., Liu, J., Li, H., Li, M., Li, W., &amp; Luo, X.-J. (2021). Transcriptome-wide association study identifies new susceptibility genes and pathways for depression. Translational Psychiatry, 11(1).</a:t>
            </a:r>
          </a:p>
          <a:p>
            <a:pPr marL="367034" lvl="1" indent="-183517" algn="l">
              <a:lnSpc>
                <a:spcPts val="2720"/>
              </a:lnSpc>
              <a:buFont typeface="Arial"/>
              <a:buChar char="•"/>
            </a:pPr>
            <a:r>
              <a:rPr lang="en-US" sz="1700" spc="170" dirty="0">
                <a:solidFill>
                  <a:srgbClr val="000000"/>
                </a:solidFill>
                <a:latin typeface="Lato"/>
                <a:ea typeface="Lato"/>
                <a:cs typeface="Lato"/>
                <a:sym typeface="Lato"/>
              </a:rPr>
              <a:t>Liuzzo, G., &amp; </a:t>
            </a:r>
            <a:r>
              <a:rPr lang="en-US" sz="1700" spc="170" dirty="0" err="1">
                <a:solidFill>
                  <a:srgbClr val="000000"/>
                </a:solidFill>
                <a:latin typeface="Lato"/>
                <a:ea typeface="Lato"/>
                <a:cs typeface="Lato"/>
                <a:sym typeface="Lato"/>
              </a:rPr>
              <a:t>Galiuto</a:t>
            </a:r>
            <a:r>
              <a:rPr lang="en-US" sz="1700" spc="170" dirty="0">
                <a:solidFill>
                  <a:srgbClr val="000000"/>
                </a:solidFill>
                <a:latin typeface="Lato"/>
                <a:ea typeface="Lato"/>
                <a:cs typeface="Lato"/>
                <a:sym typeface="Lato"/>
              </a:rPr>
              <a:t>, L. (2020). Ubiquitous sex differences in tissue gene expression: The dawn of a new era for gender medicine. European Heart Journal, 41(42), 4090–4091. </a:t>
            </a:r>
          </a:p>
          <a:p>
            <a:pPr marL="367034" lvl="1" indent="-183517" algn="l">
              <a:lnSpc>
                <a:spcPts val="2720"/>
              </a:lnSpc>
              <a:buFont typeface="Arial"/>
              <a:buChar char="•"/>
            </a:pPr>
            <a:r>
              <a:rPr lang="en-US" sz="1700" spc="170" dirty="0">
                <a:solidFill>
                  <a:srgbClr val="000000"/>
                </a:solidFill>
                <a:latin typeface="Lato"/>
                <a:ea typeface="Lato"/>
                <a:cs typeface="Lato"/>
                <a:sym typeface="Lato"/>
              </a:rPr>
              <a:t>Lopes-Ramos, C. M., Chen, C.-Y., </a:t>
            </a:r>
            <a:r>
              <a:rPr lang="en-US" sz="1700" spc="170" dirty="0" err="1">
                <a:solidFill>
                  <a:srgbClr val="000000"/>
                </a:solidFill>
                <a:latin typeface="Lato"/>
                <a:ea typeface="Lato"/>
                <a:cs typeface="Lato"/>
                <a:sym typeface="Lato"/>
              </a:rPr>
              <a:t>Kuijjer</a:t>
            </a:r>
            <a:r>
              <a:rPr lang="en-US" sz="1700" spc="170" dirty="0">
                <a:solidFill>
                  <a:srgbClr val="000000"/>
                </a:solidFill>
                <a:latin typeface="Lato"/>
                <a:ea typeface="Lato"/>
                <a:cs typeface="Lato"/>
                <a:sym typeface="Lato"/>
              </a:rPr>
              <a:t>, M. L., Paulson, J. N., </a:t>
            </a:r>
            <a:r>
              <a:rPr lang="en-US" sz="1700" spc="170" dirty="0" err="1">
                <a:solidFill>
                  <a:srgbClr val="000000"/>
                </a:solidFill>
                <a:latin typeface="Lato"/>
                <a:ea typeface="Lato"/>
                <a:cs typeface="Lato"/>
                <a:sym typeface="Lato"/>
              </a:rPr>
              <a:t>Sonawane</a:t>
            </a:r>
            <a:r>
              <a:rPr lang="en-US" sz="1700" spc="170" dirty="0">
                <a:solidFill>
                  <a:srgbClr val="000000"/>
                </a:solidFill>
                <a:latin typeface="Lato"/>
                <a:ea typeface="Lato"/>
                <a:cs typeface="Lato"/>
                <a:sym typeface="Lato"/>
              </a:rPr>
              <a:t>, A. R., </a:t>
            </a:r>
            <a:r>
              <a:rPr lang="en-US" sz="1700" spc="170" dirty="0" err="1">
                <a:solidFill>
                  <a:srgbClr val="000000"/>
                </a:solidFill>
                <a:latin typeface="Lato"/>
                <a:ea typeface="Lato"/>
                <a:cs typeface="Lato"/>
                <a:sym typeface="Lato"/>
              </a:rPr>
              <a:t>Fagny</a:t>
            </a:r>
            <a:r>
              <a:rPr lang="en-US" sz="1700" spc="170" dirty="0">
                <a:solidFill>
                  <a:srgbClr val="000000"/>
                </a:solidFill>
                <a:latin typeface="Lato"/>
                <a:ea typeface="Lato"/>
                <a:cs typeface="Lato"/>
                <a:sym typeface="Lato"/>
              </a:rPr>
              <a:t>, M., </a:t>
            </a:r>
            <a:r>
              <a:rPr lang="en-US" sz="1700" spc="170" dirty="0" err="1">
                <a:solidFill>
                  <a:srgbClr val="000000"/>
                </a:solidFill>
                <a:latin typeface="Lato"/>
                <a:ea typeface="Lato"/>
                <a:cs typeface="Lato"/>
                <a:sym typeface="Lato"/>
              </a:rPr>
              <a:t>Platig</a:t>
            </a:r>
            <a:r>
              <a:rPr lang="en-US" sz="1700" spc="170" dirty="0">
                <a:solidFill>
                  <a:srgbClr val="000000"/>
                </a:solidFill>
                <a:latin typeface="Lato"/>
                <a:ea typeface="Lato"/>
                <a:cs typeface="Lato"/>
                <a:sym typeface="Lato"/>
              </a:rPr>
              <a:t>, J., Glass, K., Quackenbush, J., &amp; DeMeo, D. L. (2020). Sex differences in gene expression and regulatory networks across 29 human tissues. Cell Reports, 31(12), 107795. </a:t>
            </a:r>
          </a:p>
          <a:p>
            <a:pPr marL="367034" lvl="1" indent="-183517" algn="l">
              <a:lnSpc>
                <a:spcPts val="2720"/>
              </a:lnSpc>
              <a:buFont typeface="Arial"/>
              <a:buChar char="•"/>
            </a:pPr>
            <a:r>
              <a:rPr lang="en-US" sz="1700" spc="170" dirty="0">
                <a:solidFill>
                  <a:srgbClr val="000000"/>
                </a:solidFill>
                <a:latin typeface="Lato"/>
                <a:ea typeface="Lato"/>
                <a:cs typeface="Lato"/>
                <a:sym typeface="Lato"/>
              </a:rPr>
              <a:t>Mayne, B. T., Bianco-</a:t>
            </a:r>
            <a:r>
              <a:rPr lang="en-US" sz="1700" spc="170" dirty="0" err="1">
                <a:solidFill>
                  <a:srgbClr val="000000"/>
                </a:solidFill>
                <a:latin typeface="Lato"/>
                <a:ea typeface="Lato"/>
                <a:cs typeface="Lato"/>
                <a:sym typeface="Lato"/>
              </a:rPr>
              <a:t>Miotto</a:t>
            </a:r>
            <a:r>
              <a:rPr lang="en-US" sz="1700" spc="170" dirty="0">
                <a:solidFill>
                  <a:srgbClr val="000000"/>
                </a:solidFill>
                <a:latin typeface="Lato"/>
                <a:ea typeface="Lato"/>
                <a:cs typeface="Lato"/>
                <a:sym typeface="Lato"/>
              </a:rPr>
              <a:t>, T., Buckberry, S., Breen, J., Clifton, V., </a:t>
            </a:r>
            <a:r>
              <a:rPr lang="en-US" sz="1700" spc="170" dirty="0" err="1">
                <a:solidFill>
                  <a:srgbClr val="000000"/>
                </a:solidFill>
                <a:latin typeface="Lato"/>
                <a:ea typeface="Lato"/>
                <a:cs typeface="Lato"/>
                <a:sym typeface="Lato"/>
              </a:rPr>
              <a:t>Shoubridge</a:t>
            </a:r>
            <a:r>
              <a:rPr lang="en-US" sz="1700" spc="170" dirty="0">
                <a:solidFill>
                  <a:srgbClr val="000000"/>
                </a:solidFill>
                <a:latin typeface="Lato"/>
                <a:ea typeface="Lato"/>
                <a:cs typeface="Lato"/>
                <a:sym typeface="Lato"/>
              </a:rPr>
              <a:t>, C., &amp; Roberts, C. T. (2016a). Large scale gene expression meta-analysis reveals tissue-specific, sex-biased gene expression in humans. Frontiers in Genetics, 7. </a:t>
            </a:r>
          </a:p>
          <a:p>
            <a:pPr marL="367034" lvl="1" indent="-183517" algn="l">
              <a:lnSpc>
                <a:spcPts val="2720"/>
              </a:lnSpc>
              <a:buFont typeface="Arial"/>
              <a:buChar char="•"/>
            </a:pPr>
            <a:r>
              <a:rPr lang="en-US" sz="1700" spc="170" dirty="0">
                <a:solidFill>
                  <a:srgbClr val="000000"/>
                </a:solidFill>
                <a:latin typeface="Lato"/>
                <a:ea typeface="Lato"/>
                <a:cs typeface="Lato"/>
                <a:sym typeface="Lato"/>
              </a:rPr>
              <a:t>Mayne, B. T., Bianco-</a:t>
            </a:r>
            <a:r>
              <a:rPr lang="en-US" sz="1700" spc="170" dirty="0" err="1">
                <a:solidFill>
                  <a:srgbClr val="000000"/>
                </a:solidFill>
                <a:latin typeface="Lato"/>
                <a:ea typeface="Lato"/>
                <a:cs typeface="Lato"/>
                <a:sym typeface="Lato"/>
              </a:rPr>
              <a:t>Miotto</a:t>
            </a:r>
            <a:r>
              <a:rPr lang="en-US" sz="1700" spc="170" dirty="0">
                <a:solidFill>
                  <a:srgbClr val="000000"/>
                </a:solidFill>
                <a:latin typeface="Lato"/>
                <a:ea typeface="Lato"/>
                <a:cs typeface="Lato"/>
                <a:sym typeface="Lato"/>
              </a:rPr>
              <a:t>, T., Buckberry, S., Breen, J., Clifton, V., </a:t>
            </a:r>
            <a:r>
              <a:rPr lang="en-US" sz="1700" spc="170" dirty="0" err="1">
                <a:solidFill>
                  <a:srgbClr val="000000"/>
                </a:solidFill>
                <a:latin typeface="Lato"/>
                <a:ea typeface="Lato"/>
                <a:cs typeface="Lato"/>
                <a:sym typeface="Lato"/>
              </a:rPr>
              <a:t>Shoubridge</a:t>
            </a:r>
            <a:r>
              <a:rPr lang="en-US" sz="1700" spc="170" dirty="0">
                <a:solidFill>
                  <a:srgbClr val="000000"/>
                </a:solidFill>
                <a:latin typeface="Lato"/>
                <a:ea typeface="Lato"/>
                <a:cs typeface="Lato"/>
                <a:sym typeface="Lato"/>
              </a:rPr>
              <a:t>, C., &amp; Roberts, C. T. (2016b). Large scale gene expression meta-analysis reveals tissue-specific, sex-biased gene expression in humans. Frontiers in Genetics, 7. </a:t>
            </a:r>
          </a:p>
          <a:p>
            <a:pPr marL="367034" lvl="1" indent="-183517" algn="l">
              <a:lnSpc>
                <a:spcPts val="2720"/>
              </a:lnSpc>
              <a:buFont typeface="Arial"/>
              <a:buChar char="•"/>
            </a:pPr>
            <a:r>
              <a:rPr lang="en-US" sz="1700" spc="170" dirty="0">
                <a:solidFill>
                  <a:srgbClr val="000000"/>
                </a:solidFill>
                <a:latin typeface="Lato"/>
                <a:ea typeface="Lato"/>
                <a:cs typeface="Lato"/>
                <a:sym typeface="Lato"/>
              </a:rPr>
              <a:t>Oliva, M. (2020). The impact of sex on gene expression across human tissues. Science. </a:t>
            </a:r>
          </a:p>
          <a:p>
            <a:pPr marL="367034" lvl="1" indent="-183517" algn="l">
              <a:lnSpc>
                <a:spcPts val="2720"/>
              </a:lnSpc>
              <a:buFont typeface="Arial"/>
              <a:buChar char="•"/>
            </a:pPr>
            <a:r>
              <a:rPr lang="en-US" sz="1700" spc="170" dirty="0">
                <a:solidFill>
                  <a:srgbClr val="000000"/>
                </a:solidFill>
                <a:latin typeface="Lato"/>
                <a:ea typeface="Lato"/>
                <a:cs typeface="Lato"/>
                <a:sym typeface="Lato"/>
              </a:rPr>
              <a:t>Saha, E., </a:t>
            </a:r>
            <a:r>
              <a:rPr lang="en-US" sz="1700" spc="170" dirty="0" err="1">
                <a:solidFill>
                  <a:srgbClr val="000000"/>
                </a:solidFill>
                <a:latin typeface="Lato"/>
                <a:ea typeface="Lato"/>
                <a:cs typeface="Lato"/>
                <a:sym typeface="Lato"/>
              </a:rPr>
              <a:t>Guebila</a:t>
            </a:r>
            <a:r>
              <a:rPr lang="en-US" sz="1700" spc="170" dirty="0">
                <a:solidFill>
                  <a:srgbClr val="000000"/>
                </a:solidFill>
                <a:latin typeface="Lato"/>
                <a:ea typeface="Lato"/>
                <a:cs typeface="Lato"/>
                <a:sym typeface="Lato"/>
              </a:rPr>
              <a:t>, M. B., </a:t>
            </a:r>
            <a:r>
              <a:rPr lang="en-US" sz="1700" spc="170" dirty="0" err="1">
                <a:solidFill>
                  <a:srgbClr val="000000"/>
                </a:solidFill>
                <a:latin typeface="Lato"/>
                <a:ea typeface="Lato"/>
                <a:cs typeface="Lato"/>
                <a:sym typeface="Lato"/>
              </a:rPr>
              <a:t>Fanfani</a:t>
            </a:r>
            <a:r>
              <a:rPr lang="en-US" sz="1700" spc="170" dirty="0">
                <a:solidFill>
                  <a:srgbClr val="000000"/>
                </a:solidFill>
                <a:latin typeface="Lato"/>
                <a:ea typeface="Lato"/>
                <a:cs typeface="Lato"/>
                <a:sym typeface="Lato"/>
              </a:rPr>
              <a:t>, V., Fischer, J., </a:t>
            </a:r>
            <a:r>
              <a:rPr lang="en-US" sz="1700" spc="170" dirty="0" err="1">
                <a:solidFill>
                  <a:srgbClr val="000000"/>
                </a:solidFill>
                <a:latin typeface="Lato"/>
                <a:ea typeface="Lato"/>
                <a:cs typeface="Lato"/>
                <a:sym typeface="Lato"/>
              </a:rPr>
              <a:t>Shutta</a:t>
            </a:r>
            <a:r>
              <a:rPr lang="en-US" sz="1700" spc="170" dirty="0">
                <a:solidFill>
                  <a:srgbClr val="000000"/>
                </a:solidFill>
                <a:latin typeface="Lato"/>
                <a:ea typeface="Lato"/>
                <a:cs typeface="Lato"/>
                <a:sym typeface="Lato"/>
              </a:rPr>
              <a:t>, K. H., </a:t>
            </a:r>
            <a:r>
              <a:rPr lang="en-US" sz="1700" spc="170" dirty="0" err="1">
                <a:solidFill>
                  <a:srgbClr val="000000"/>
                </a:solidFill>
                <a:latin typeface="Lato"/>
                <a:ea typeface="Lato"/>
                <a:cs typeface="Lato"/>
                <a:sym typeface="Lato"/>
              </a:rPr>
              <a:t>Mandros</a:t>
            </a:r>
            <a:r>
              <a:rPr lang="en-US" sz="1700" spc="170" dirty="0">
                <a:solidFill>
                  <a:srgbClr val="000000"/>
                </a:solidFill>
                <a:latin typeface="Lato"/>
                <a:ea typeface="Lato"/>
                <a:cs typeface="Lato"/>
                <a:sym typeface="Lato"/>
              </a:rPr>
              <a:t>, P., DeMeo, D. L., Quackenbush, J., &amp; Lopes-Ramos, C. M. (2023). Gene regulatory Networks Reveal Sex Difference in Lung Adenocarcinoma. Cold Spring Harbor Laboratory. </a:t>
            </a:r>
          </a:p>
          <a:p>
            <a:pPr marL="367034" lvl="1" indent="-183517" algn="l">
              <a:lnSpc>
                <a:spcPts val="2720"/>
              </a:lnSpc>
              <a:buFont typeface="Arial"/>
              <a:buChar char="•"/>
            </a:pPr>
            <a:r>
              <a:rPr lang="en-US" sz="1700" spc="170" dirty="0">
                <a:solidFill>
                  <a:srgbClr val="000000"/>
                </a:solidFill>
                <a:latin typeface="Lato"/>
                <a:ea typeface="Lato"/>
                <a:cs typeface="Lato"/>
                <a:sym typeface="Lato"/>
              </a:rPr>
              <a:t>Sousa, A., Ferreira, M., Oliveira, C., &amp; Ferreira, P. G. (2020). Gender differential transcriptome in gastric and thyroid cancers. Frontiers in Genetics, 11.</a:t>
            </a:r>
          </a:p>
          <a:p>
            <a:pPr marL="367034" lvl="1" indent="-183517" algn="l">
              <a:lnSpc>
                <a:spcPts val="2720"/>
              </a:lnSpc>
              <a:buFont typeface="Arial"/>
              <a:buChar char="•"/>
            </a:pPr>
            <a:r>
              <a:rPr lang="en-US" sz="1700" spc="170" dirty="0">
                <a:solidFill>
                  <a:srgbClr val="000000"/>
                </a:solidFill>
                <a:latin typeface="Lato"/>
                <a:ea typeface="Lato"/>
                <a:cs typeface="Lato"/>
                <a:sym typeface="Lato"/>
              </a:rPr>
              <a:t>Morrow, E. H. (2015). The evolution of sex differences in disease. Biology of Sex Differences, 6(1). </a:t>
            </a:r>
          </a:p>
          <a:p>
            <a:pPr marL="367034" lvl="1" indent="-183517" algn="l">
              <a:lnSpc>
                <a:spcPts val="2720"/>
              </a:lnSpc>
              <a:buFont typeface="Arial"/>
              <a:buChar char="•"/>
            </a:pPr>
            <a:r>
              <a:rPr lang="en-US" sz="1700" spc="170" dirty="0">
                <a:solidFill>
                  <a:srgbClr val="000000"/>
                </a:solidFill>
                <a:latin typeface="Lato"/>
                <a:ea typeface="Lato"/>
                <a:cs typeface="Lato"/>
                <a:sym typeface="Lato"/>
              </a:rPr>
              <a:t>Arye Yehuda, G., Somekh, J. (2022) A methodology for classifying tissue-specific metabolic and inflammatory receptor functions applied to subcutaneous and visceral adipose.</a:t>
            </a:r>
          </a:p>
          <a:p>
            <a:pPr marL="367034" lvl="1" indent="-183517" algn="l">
              <a:lnSpc>
                <a:spcPts val="2720"/>
              </a:lnSpc>
              <a:buFont typeface="Arial"/>
              <a:buChar char="•"/>
            </a:pPr>
            <a:r>
              <a:rPr lang="en-US" sz="1700" spc="170" dirty="0" err="1">
                <a:solidFill>
                  <a:srgbClr val="000000"/>
                </a:solidFill>
                <a:latin typeface="Lato"/>
                <a:ea typeface="Lato"/>
                <a:cs typeface="Lato"/>
                <a:sym typeface="Lato"/>
              </a:rPr>
              <a:t>Khodursky</a:t>
            </a:r>
            <a:r>
              <a:rPr lang="en-US" sz="1700" spc="170" dirty="0">
                <a:solidFill>
                  <a:srgbClr val="000000"/>
                </a:solidFill>
                <a:latin typeface="Lato"/>
                <a:ea typeface="Lato"/>
                <a:cs typeface="Lato"/>
                <a:sym typeface="Lato"/>
              </a:rPr>
              <a:t>, S., Jiang, C. S., Zheng, E. B., Vaughan, R., </a:t>
            </a:r>
            <a:r>
              <a:rPr lang="en-US" sz="1700" spc="170" dirty="0" err="1">
                <a:solidFill>
                  <a:srgbClr val="000000"/>
                </a:solidFill>
                <a:latin typeface="Lato"/>
                <a:ea typeface="Lato"/>
                <a:cs typeface="Lato"/>
                <a:sym typeface="Lato"/>
              </a:rPr>
              <a:t>Schrider</a:t>
            </a:r>
            <a:r>
              <a:rPr lang="en-US" sz="1700" spc="170" dirty="0">
                <a:solidFill>
                  <a:srgbClr val="000000"/>
                </a:solidFill>
                <a:latin typeface="Lato"/>
                <a:ea typeface="Lato"/>
                <a:cs typeface="Lato"/>
                <a:sym typeface="Lato"/>
              </a:rPr>
              <a:t>, D. R., &amp; Zhao ,L. (2022). Sex differences in interindividual gene expression variability across human tissues. PNAS Nexus, 1(5).</a:t>
            </a:r>
          </a:p>
        </p:txBody>
      </p:sp>
      <p:sp>
        <p:nvSpPr>
          <p:cNvPr id="3" name="TextBox 3"/>
          <p:cNvSpPr txBox="1"/>
          <p:nvPr/>
        </p:nvSpPr>
        <p:spPr>
          <a:xfrm>
            <a:off x="17283112" y="9573972"/>
            <a:ext cx="479823" cy="392287"/>
          </a:xfrm>
          <a:prstGeom prst="rect">
            <a:avLst/>
          </a:prstGeom>
        </p:spPr>
        <p:txBody>
          <a:bodyPr lIns="0" tIns="0" rIns="0" bIns="0" rtlCol="0" anchor="t">
            <a:spAutoFit/>
          </a:bodyPr>
          <a:lstStyle/>
          <a:p>
            <a:pPr marL="0" lvl="0" indent="0" algn="l">
              <a:lnSpc>
                <a:spcPts val="3252"/>
              </a:lnSpc>
            </a:pPr>
            <a:r>
              <a:rPr lang="en-US" sz="2323" b="1" spc="116" dirty="0">
                <a:solidFill>
                  <a:srgbClr val="000000"/>
                </a:solidFill>
                <a:latin typeface="Helios Extended Bold"/>
                <a:ea typeface="Helios Extended Bold"/>
                <a:cs typeface="Helios Extended Bold"/>
                <a:sym typeface="Helios Extended Bold"/>
              </a:rPr>
              <a:t>17</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780210" y="1807737"/>
            <a:ext cx="4011144" cy="3503510"/>
            <a:chOff x="0" y="0"/>
            <a:chExt cx="1369624" cy="1196290"/>
          </a:xfrm>
        </p:grpSpPr>
        <p:sp>
          <p:nvSpPr>
            <p:cNvPr id="3" name="Freeform 3"/>
            <p:cNvSpPr/>
            <p:nvPr/>
          </p:nvSpPr>
          <p:spPr>
            <a:xfrm>
              <a:off x="0" y="0"/>
              <a:ext cx="1369624" cy="1196290"/>
            </a:xfrm>
            <a:custGeom>
              <a:avLst/>
              <a:gdLst/>
              <a:ahLst/>
              <a:cxnLst/>
              <a:rect l="l" t="t" r="r" b="b"/>
              <a:pathLst>
                <a:path w="1369624" h="1196290">
                  <a:moveTo>
                    <a:pt x="0" y="0"/>
                  </a:moveTo>
                  <a:lnTo>
                    <a:pt x="1369624" y="0"/>
                  </a:lnTo>
                  <a:lnTo>
                    <a:pt x="1369624" y="1196290"/>
                  </a:lnTo>
                  <a:lnTo>
                    <a:pt x="0" y="1196290"/>
                  </a:lnTo>
                  <a:close/>
                </a:path>
              </a:pathLst>
            </a:custGeom>
            <a:blipFill>
              <a:blip r:embed="rId3"/>
              <a:stretch>
                <a:fillRect t="-7244" b="-7244"/>
              </a:stretch>
            </a:blipFill>
          </p:spPr>
          <p:txBody>
            <a:bodyPr/>
            <a:lstStyle/>
            <a:p>
              <a:endParaRPr lang="en-IL"/>
            </a:p>
          </p:txBody>
        </p:sp>
      </p:grpSp>
      <p:grpSp>
        <p:nvGrpSpPr>
          <p:cNvPr id="4" name="Group 4"/>
          <p:cNvGrpSpPr/>
          <p:nvPr/>
        </p:nvGrpSpPr>
        <p:grpSpPr>
          <a:xfrm>
            <a:off x="780210" y="6101368"/>
            <a:ext cx="7879244" cy="1696109"/>
            <a:chOff x="0" y="0"/>
            <a:chExt cx="5849252" cy="1259127"/>
          </a:xfrm>
        </p:grpSpPr>
        <p:sp>
          <p:nvSpPr>
            <p:cNvPr id="5" name="Freeform 5"/>
            <p:cNvSpPr/>
            <p:nvPr/>
          </p:nvSpPr>
          <p:spPr>
            <a:xfrm>
              <a:off x="0" y="0"/>
              <a:ext cx="5849252" cy="1259127"/>
            </a:xfrm>
            <a:custGeom>
              <a:avLst/>
              <a:gdLst/>
              <a:ahLst/>
              <a:cxnLst/>
              <a:rect l="l" t="t" r="r" b="b"/>
              <a:pathLst>
                <a:path w="5849252" h="1259127">
                  <a:moveTo>
                    <a:pt x="0" y="0"/>
                  </a:moveTo>
                  <a:lnTo>
                    <a:pt x="5849252" y="0"/>
                  </a:lnTo>
                  <a:lnTo>
                    <a:pt x="5849252" y="1259127"/>
                  </a:lnTo>
                  <a:lnTo>
                    <a:pt x="0" y="1259127"/>
                  </a:lnTo>
                  <a:close/>
                </a:path>
              </a:pathLst>
            </a:custGeom>
            <a:blipFill>
              <a:blip r:embed="rId4"/>
              <a:stretch>
                <a:fillRect t="-9628" b="-9628"/>
              </a:stretch>
            </a:blipFill>
          </p:spPr>
          <p:txBody>
            <a:bodyPr/>
            <a:lstStyle/>
            <a:p>
              <a:endParaRPr lang="en-IL"/>
            </a:p>
          </p:txBody>
        </p:sp>
      </p:grpSp>
      <p:grpSp>
        <p:nvGrpSpPr>
          <p:cNvPr id="6" name="Group 6"/>
          <p:cNvGrpSpPr/>
          <p:nvPr/>
        </p:nvGrpSpPr>
        <p:grpSpPr>
          <a:xfrm>
            <a:off x="9451750" y="3432725"/>
            <a:ext cx="3757490" cy="3281957"/>
            <a:chOff x="0" y="0"/>
            <a:chExt cx="1369624" cy="1196290"/>
          </a:xfrm>
        </p:grpSpPr>
        <p:sp>
          <p:nvSpPr>
            <p:cNvPr id="7" name="Freeform 7"/>
            <p:cNvSpPr/>
            <p:nvPr/>
          </p:nvSpPr>
          <p:spPr>
            <a:xfrm>
              <a:off x="0" y="0"/>
              <a:ext cx="1369624" cy="1196290"/>
            </a:xfrm>
            <a:custGeom>
              <a:avLst/>
              <a:gdLst/>
              <a:ahLst/>
              <a:cxnLst/>
              <a:rect l="l" t="t" r="r" b="b"/>
              <a:pathLst>
                <a:path w="1369624" h="1196290">
                  <a:moveTo>
                    <a:pt x="0" y="0"/>
                  </a:moveTo>
                  <a:lnTo>
                    <a:pt x="1369624" y="0"/>
                  </a:lnTo>
                  <a:lnTo>
                    <a:pt x="1369624" y="1196290"/>
                  </a:lnTo>
                  <a:lnTo>
                    <a:pt x="0" y="1196290"/>
                  </a:lnTo>
                  <a:close/>
                </a:path>
              </a:pathLst>
            </a:custGeom>
            <a:blipFill>
              <a:blip r:embed="rId5"/>
              <a:stretch>
                <a:fillRect l="-3385" r="-3385"/>
              </a:stretch>
            </a:blipFill>
          </p:spPr>
          <p:txBody>
            <a:bodyPr/>
            <a:lstStyle/>
            <a:p>
              <a:endParaRPr lang="en-IL"/>
            </a:p>
          </p:txBody>
        </p:sp>
      </p:grpSp>
      <p:grpSp>
        <p:nvGrpSpPr>
          <p:cNvPr id="8" name="Group 8"/>
          <p:cNvGrpSpPr/>
          <p:nvPr/>
        </p:nvGrpSpPr>
        <p:grpSpPr>
          <a:xfrm>
            <a:off x="17259300" y="9258300"/>
            <a:ext cx="248490" cy="248490"/>
            <a:chOff x="0" y="0"/>
            <a:chExt cx="812800" cy="812800"/>
          </a:xfrm>
        </p:grpSpPr>
        <p:sp>
          <p:nvSpPr>
            <p:cNvPr id="9" name="Freeform 9"/>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00000"/>
            </a:solidFill>
          </p:spPr>
          <p:txBody>
            <a:bodyPr/>
            <a:lstStyle/>
            <a:p>
              <a:endParaRPr lang="en-IL"/>
            </a:p>
          </p:txBody>
        </p:sp>
        <p:sp>
          <p:nvSpPr>
            <p:cNvPr id="10" name="TextBox 10"/>
            <p:cNvSpPr txBox="1"/>
            <p:nvPr/>
          </p:nvSpPr>
          <p:spPr>
            <a:xfrm>
              <a:off x="0" y="-47625"/>
              <a:ext cx="812800" cy="860425"/>
            </a:xfrm>
            <a:prstGeom prst="rect">
              <a:avLst/>
            </a:prstGeom>
          </p:spPr>
          <p:txBody>
            <a:bodyPr lIns="50800" tIns="50800" rIns="50800" bIns="50800" rtlCol="0" anchor="ctr"/>
            <a:lstStyle/>
            <a:p>
              <a:pPr algn="ctr">
                <a:lnSpc>
                  <a:spcPts val="3359"/>
                </a:lnSpc>
              </a:pPr>
              <a:endParaRPr/>
            </a:p>
          </p:txBody>
        </p:sp>
      </p:grpSp>
      <p:grpSp>
        <p:nvGrpSpPr>
          <p:cNvPr id="11" name="Group 11"/>
          <p:cNvGrpSpPr/>
          <p:nvPr/>
        </p:nvGrpSpPr>
        <p:grpSpPr>
          <a:xfrm>
            <a:off x="780210" y="769126"/>
            <a:ext cx="248490" cy="248490"/>
            <a:chOff x="0" y="0"/>
            <a:chExt cx="812800" cy="812800"/>
          </a:xfrm>
        </p:grpSpPr>
        <p:sp>
          <p:nvSpPr>
            <p:cNvPr id="12" name="Freeform 12"/>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00000"/>
            </a:solidFill>
          </p:spPr>
          <p:txBody>
            <a:bodyPr/>
            <a:lstStyle/>
            <a:p>
              <a:endParaRPr lang="en-IL"/>
            </a:p>
          </p:txBody>
        </p:sp>
        <p:sp>
          <p:nvSpPr>
            <p:cNvPr id="13" name="TextBox 13"/>
            <p:cNvSpPr txBox="1"/>
            <p:nvPr/>
          </p:nvSpPr>
          <p:spPr>
            <a:xfrm>
              <a:off x="0" y="-47625"/>
              <a:ext cx="812800" cy="860425"/>
            </a:xfrm>
            <a:prstGeom prst="rect">
              <a:avLst/>
            </a:prstGeom>
          </p:spPr>
          <p:txBody>
            <a:bodyPr lIns="50800" tIns="50800" rIns="50800" bIns="50800" rtlCol="0" anchor="ctr"/>
            <a:lstStyle/>
            <a:p>
              <a:pPr algn="ctr">
                <a:lnSpc>
                  <a:spcPts val="3359"/>
                </a:lnSpc>
              </a:pPr>
              <a:endParaRPr/>
            </a:p>
          </p:txBody>
        </p:sp>
      </p:grpSp>
      <p:sp>
        <p:nvSpPr>
          <p:cNvPr id="14" name="TextBox 14"/>
          <p:cNvSpPr txBox="1"/>
          <p:nvPr/>
        </p:nvSpPr>
        <p:spPr>
          <a:xfrm>
            <a:off x="4814976" y="1900570"/>
            <a:ext cx="4013556" cy="363220"/>
          </a:xfrm>
          <a:prstGeom prst="rect">
            <a:avLst/>
          </a:prstGeom>
        </p:spPr>
        <p:txBody>
          <a:bodyPr lIns="0" tIns="0" rIns="0" bIns="0" rtlCol="0" anchor="t">
            <a:spAutoFit/>
          </a:bodyPr>
          <a:lstStyle/>
          <a:p>
            <a:pPr marL="0" lvl="0" indent="0" algn="l">
              <a:lnSpc>
                <a:spcPts val="3079"/>
              </a:lnSpc>
            </a:pPr>
            <a:r>
              <a:rPr lang="en-US" sz="2199" b="1" spc="219">
                <a:solidFill>
                  <a:srgbClr val="4E6E81"/>
                </a:solidFill>
                <a:latin typeface="Heebo Bold"/>
                <a:ea typeface="Heebo Bold"/>
                <a:cs typeface="Heebo Bold"/>
                <a:sym typeface="Heebo Bold"/>
              </a:rPr>
              <a:t>BIOINFORMATICS</a:t>
            </a:r>
          </a:p>
        </p:txBody>
      </p:sp>
      <p:sp>
        <p:nvSpPr>
          <p:cNvPr id="15" name="TextBox 15"/>
          <p:cNvSpPr txBox="1"/>
          <p:nvPr/>
        </p:nvSpPr>
        <p:spPr>
          <a:xfrm>
            <a:off x="13369989" y="3404150"/>
            <a:ext cx="4013556" cy="363220"/>
          </a:xfrm>
          <a:prstGeom prst="rect">
            <a:avLst/>
          </a:prstGeom>
        </p:spPr>
        <p:txBody>
          <a:bodyPr lIns="0" tIns="0" rIns="0" bIns="0" rtlCol="0" anchor="t">
            <a:spAutoFit/>
          </a:bodyPr>
          <a:lstStyle/>
          <a:p>
            <a:pPr marL="0" lvl="0" indent="0" algn="l">
              <a:lnSpc>
                <a:spcPts val="3079"/>
              </a:lnSpc>
            </a:pPr>
            <a:r>
              <a:rPr lang="en-US" sz="2199" b="1" spc="219">
                <a:solidFill>
                  <a:srgbClr val="4E6E81"/>
                </a:solidFill>
                <a:latin typeface="Heebo Bold"/>
                <a:ea typeface="Heebo Bold"/>
                <a:cs typeface="Heebo Bold"/>
                <a:sym typeface="Heebo Bold"/>
              </a:rPr>
              <a:t>BIOLOGICAL PATHWAYS</a:t>
            </a:r>
          </a:p>
        </p:txBody>
      </p:sp>
      <p:sp>
        <p:nvSpPr>
          <p:cNvPr id="16" name="TextBox 16"/>
          <p:cNvSpPr txBox="1"/>
          <p:nvPr/>
        </p:nvSpPr>
        <p:spPr>
          <a:xfrm>
            <a:off x="4814976" y="2281013"/>
            <a:ext cx="4013556" cy="1584325"/>
          </a:xfrm>
          <a:prstGeom prst="rect">
            <a:avLst/>
          </a:prstGeom>
        </p:spPr>
        <p:txBody>
          <a:bodyPr lIns="0" tIns="0" rIns="0" bIns="0" rtlCol="0" anchor="t">
            <a:spAutoFit/>
          </a:bodyPr>
          <a:lstStyle/>
          <a:p>
            <a:pPr algn="l">
              <a:lnSpc>
                <a:spcPts val="3200"/>
              </a:lnSpc>
            </a:pPr>
            <a:r>
              <a:rPr lang="en-US" sz="2000" spc="200" dirty="0">
                <a:solidFill>
                  <a:srgbClr val="000000"/>
                </a:solidFill>
                <a:latin typeface="Lato"/>
                <a:ea typeface="Lato"/>
                <a:cs typeface="Lato"/>
                <a:sym typeface="Lato"/>
              </a:rPr>
              <a:t>Massive genomic data is generated and stored publicly</a:t>
            </a:r>
          </a:p>
          <a:p>
            <a:pPr marL="0" lvl="0" indent="0" algn="l">
              <a:lnSpc>
                <a:spcPts val="3200"/>
              </a:lnSpc>
            </a:pPr>
            <a:endParaRPr lang="en-US" sz="2000" spc="200" dirty="0">
              <a:solidFill>
                <a:srgbClr val="000000"/>
              </a:solidFill>
              <a:latin typeface="Lato"/>
              <a:ea typeface="Lato"/>
              <a:cs typeface="Lato"/>
              <a:sym typeface="Lato"/>
            </a:endParaRPr>
          </a:p>
        </p:txBody>
      </p:sp>
      <p:sp>
        <p:nvSpPr>
          <p:cNvPr id="17" name="TextBox 17"/>
          <p:cNvSpPr txBox="1"/>
          <p:nvPr/>
        </p:nvSpPr>
        <p:spPr>
          <a:xfrm>
            <a:off x="13369989" y="3759555"/>
            <a:ext cx="4013556" cy="1184275"/>
          </a:xfrm>
          <a:prstGeom prst="rect">
            <a:avLst/>
          </a:prstGeom>
        </p:spPr>
        <p:txBody>
          <a:bodyPr lIns="0" tIns="0" rIns="0" bIns="0" rtlCol="0" anchor="t">
            <a:spAutoFit/>
          </a:bodyPr>
          <a:lstStyle/>
          <a:p>
            <a:pPr marL="0" lvl="0" indent="0" algn="l">
              <a:lnSpc>
                <a:spcPts val="3200"/>
              </a:lnSpc>
            </a:pPr>
            <a:r>
              <a:rPr lang="en-US" sz="2000" spc="200" dirty="0">
                <a:solidFill>
                  <a:srgbClr val="000000"/>
                </a:solidFill>
                <a:latin typeface="Lato"/>
                <a:ea typeface="Lato"/>
                <a:cs typeface="Lato"/>
                <a:sym typeface="Lato"/>
              </a:rPr>
              <a:t>Series of actions among molecules in a cell that lead to a specific outcome</a:t>
            </a:r>
          </a:p>
        </p:txBody>
      </p:sp>
      <p:sp>
        <p:nvSpPr>
          <p:cNvPr id="18" name="TextBox 18"/>
          <p:cNvSpPr txBox="1"/>
          <p:nvPr/>
        </p:nvSpPr>
        <p:spPr>
          <a:xfrm>
            <a:off x="9464349" y="941745"/>
            <a:ext cx="7611446" cy="1076325"/>
          </a:xfrm>
          <a:prstGeom prst="rect">
            <a:avLst/>
          </a:prstGeom>
        </p:spPr>
        <p:txBody>
          <a:bodyPr lIns="0" tIns="0" rIns="0" bIns="0" rtlCol="0" anchor="t">
            <a:spAutoFit/>
          </a:bodyPr>
          <a:lstStyle/>
          <a:p>
            <a:pPr marL="0" lvl="0" indent="0" algn="l">
              <a:lnSpc>
                <a:spcPts val="8400"/>
              </a:lnSpc>
            </a:pPr>
            <a:r>
              <a:rPr lang="en-US" sz="6000" b="1" spc="300">
                <a:solidFill>
                  <a:srgbClr val="000000"/>
                </a:solidFill>
                <a:latin typeface="Helios Extended Bold"/>
                <a:ea typeface="Helios Extended Bold"/>
                <a:cs typeface="Helios Extended Bold"/>
                <a:sym typeface="Helios Extended Bold"/>
              </a:rPr>
              <a:t>BACKGROUND</a:t>
            </a:r>
          </a:p>
        </p:txBody>
      </p:sp>
      <p:sp>
        <p:nvSpPr>
          <p:cNvPr id="19" name="TextBox 19"/>
          <p:cNvSpPr txBox="1"/>
          <p:nvPr/>
        </p:nvSpPr>
        <p:spPr>
          <a:xfrm>
            <a:off x="904455" y="7976694"/>
            <a:ext cx="6485187" cy="780342"/>
          </a:xfrm>
          <a:prstGeom prst="rect">
            <a:avLst/>
          </a:prstGeom>
        </p:spPr>
        <p:txBody>
          <a:bodyPr lIns="0" tIns="0" rIns="0" bIns="0" rtlCol="0" anchor="t">
            <a:spAutoFit/>
          </a:bodyPr>
          <a:lstStyle/>
          <a:p>
            <a:pPr algn="l">
              <a:lnSpc>
                <a:spcPts val="3079"/>
              </a:lnSpc>
            </a:pPr>
            <a:r>
              <a:rPr lang="en-US" sz="2199" b="1" spc="219" dirty="0">
                <a:solidFill>
                  <a:srgbClr val="4E6E81"/>
                </a:solidFill>
                <a:latin typeface="Heebo Bold"/>
                <a:ea typeface="Heebo Bold"/>
                <a:cs typeface="Heebo Bold"/>
                <a:sym typeface="Heebo Bold"/>
              </a:rPr>
              <a:t>GENE EXPRESSION</a:t>
            </a:r>
          </a:p>
          <a:p>
            <a:pPr marL="0" lvl="0" indent="0" algn="l">
              <a:lnSpc>
                <a:spcPts val="3079"/>
              </a:lnSpc>
            </a:pPr>
            <a:endParaRPr lang="en-US" sz="2199" b="1" spc="219" dirty="0">
              <a:solidFill>
                <a:srgbClr val="4E6E81"/>
              </a:solidFill>
              <a:latin typeface="Heebo Bold"/>
              <a:ea typeface="Heebo Bold"/>
              <a:cs typeface="Heebo Bold"/>
              <a:sym typeface="Heebo Bold"/>
            </a:endParaRPr>
          </a:p>
        </p:txBody>
      </p:sp>
      <p:sp>
        <p:nvSpPr>
          <p:cNvPr id="20" name="TextBox 20"/>
          <p:cNvSpPr txBox="1"/>
          <p:nvPr/>
        </p:nvSpPr>
        <p:spPr>
          <a:xfrm>
            <a:off x="904455" y="8322515"/>
            <a:ext cx="5640450" cy="362407"/>
          </a:xfrm>
          <a:prstGeom prst="rect">
            <a:avLst/>
          </a:prstGeom>
        </p:spPr>
        <p:txBody>
          <a:bodyPr lIns="0" tIns="0" rIns="0" bIns="0" rtlCol="0" anchor="t">
            <a:spAutoFit/>
          </a:bodyPr>
          <a:lstStyle/>
          <a:p>
            <a:pPr algn="l">
              <a:lnSpc>
                <a:spcPts val="3200"/>
              </a:lnSpc>
            </a:pPr>
            <a:r>
              <a:rPr lang="en-US" sz="2000" spc="200" dirty="0">
                <a:solidFill>
                  <a:srgbClr val="000000"/>
                </a:solidFill>
                <a:latin typeface="Lato"/>
                <a:ea typeface="Lato"/>
                <a:cs typeface="Lato"/>
                <a:sym typeface="Lato"/>
              </a:rPr>
              <a:t>How the gene is expressed</a:t>
            </a:r>
          </a:p>
        </p:txBody>
      </p:sp>
      <p:sp>
        <p:nvSpPr>
          <p:cNvPr id="21" name="TextBox 15">
            <a:extLst>
              <a:ext uri="{FF2B5EF4-FFF2-40B4-BE49-F238E27FC236}">
                <a16:creationId xmlns:a16="http://schemas.microsoft.com/office/drawing/2014/main" id="{4FB3A26D-93C9-3259-CC38-99B2452AB163}"/>
              </a:ext>
            </a:extLst>
          </p:cNvPr>
          <p:cNvSpPr txBox="1"/>
          <p:nvPr/>
        </p:nvSpPr>
        <p:spPr>
          <a:xfrm>
            <a:off x="17283112" y="9573972"/>
            <a:ext cx="343442" cy="392287"/>
          </a:xfrm>
          <a:prstGeom prst="rect">
            <a:avLst/>
          </a:prstGeom>
        </p:spPr>
        <p:txBody>
          <a:bodyPr lIns="0" tIns="0" rIns="0" bIns="0" rtlCol="0" anchor="t">
            <a:spAutoFit/>
          </a:bodyPr>
          <a:lstStyle/>
          <a:p>
            <a:pPr marL="0" lvl="0" indent="0" algn="l">
              <a:lnSpc>
                <a:spcPts val="3252"/>
              </a:lnSpc>
            </a:pPr>
            <a:r>
              <a:rPr lang="en-US" sz="2323" b="1" spc="116" dirty="0">
                <a:solidFill>
                  <a:srgbClr val="000000"/>
                </a:solidFill>
                <a:latin typeface="Helios Extended Bold"/>
                <a:ea typeface="Helios Extended Bold"/>
                <a:cs typeface="Helios Extended Bold"/>
                <a:sym typeface="Helios Extended Bold"/>
              </a:rPr>
              <a:t>2</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7972432" y="0"/>
            <a:ext cx="10286993" cy="10287000"/>
            <a:chOff x="0" y="0"/>
            <a:chExt cx="2709331" cy="2709333"/>
          </a:xfrm>
        </p:grpSpPr>
        <p:sp>
          <p:nvSpPr>
            <p:cNvPr id="3" name="Freeform 3"/>
            <p:cNvSpPr/>
            <p:nvPr/>
          </p:nvSpPr>
          <p:spPr>
            <a:xfrm>
              <a:off x="0" y="0"/>
              <a:ext cx="2709331" cy="2709333"/>
            </a:xfrm>
            <a:custGeom>
              <a:avLst/>
              <a:gdLst/>
              <a:ahLst/>
              <a:cxnLst/>
              <a:rect l="l" t="t" r="r" b="b"/>
              <a:pathLst>
                <a:path w="2709331" h="2709333">
                  <a:moveTo>
                    <a:pt x="0" y="0"/>
                  </a:moveTo>
                  <a:lnTo>
                    <a:pt x="2709331" y="0"/>
                  </a:lnTo>
                  <a:lnTo>
                    <a:pt x="2709331" y="2709333"/>
                  </a:lnTo>
                  <a:lnTo>
                    <a:pt x="0" y="2709333"/>
                  </a:lnTo>
                  <a:close/>
                </a:path>
              </a:pathLst>
            </a:custGeom>
            <a:solidFill>
              <a:srgbClr val="F2F1F1">
                <a:alpha val="80000"/>
              </a:srgbClr>
            </a:solidFill>
          </p:spPr>
          <p:txBody>
            <a:bodyPr/>
            <a:lstStyle/>
            <a:p>
              <a:endParaRPr lang="en-IL"/>
            </a:p>
          </p:txBody>
        </p:sp>
        <p:sp>
          <p:nvSpPr>
            <p:cNvPr id="4" name="TextBox 4"/>
            <p:cNvSpPr txBox="1"/>
            <p:nvPr/>
          </p:nvSpPr>
          <p:spPr>
            <a:xfrm>
              <a:off x="0" y="-47625"/>
              <a:ext cx="2709331" cy="2756958"/>
            </a:xfrm>
            <a:prstGeom prst="rect">
              <a:avLst/>
            </a:prstGeom>
          </p:spPr>
          <p:txBody>
            <a:bodyPr lIns="50800" tIns="50800" rIns="50800" bIns="50800" rtlCol="0" anchor="ctr"/>
            <a:lstStyle/>
            <a:p>
              <a:pPr algn="ctr">
                <a:lnSpc>
                  <a:spcPts val="3359"/>
                </a:lnSpc>
              </a:pPr>
              <a:endParaRPr/>
            </a:p>
          </p:txBody>
        </p:sp>
      </p:grpSp>
      <p:grpSp>
        <p:nvGrpSpPr>
          <p:cNvPr id="5" name="Group 5"/>
          <p:cNvGrpSpPr/>
          <p:nvPr/>
        </p:nvGrpSpPr>
        <p:grpSpPr>
          <a:xfrm>
            <a:off x="17010810" y="1028700"/>
            <a:ext cx="248490" cy="248490"/>
            <a:chOff x="0" y="0"/>
            <a:chExt cx="812800" cy="812800"/>
          </a:xfrm>
        </p:grpSpPr>
        <p:sp>
          <p:nvSpPr>
            <p:cNvPr id="6" name="Freeform 6"/>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00000"/>
            </a:solidFill>
          </p:spPr>
          <p:txBody>
            <a:bodyPr/>
            <a:lstStyle/>
            <a:p>
              <a:endParaRPr lang="en-IL"/>
            </a:p>
          </p:txBody>
        </p:sp>
        <p:sp>
          <p:nvSpPr>
            <p:cNvPr id="7" name="TextBox 7"/>
            <p:cNvSpPr txBox="1"/>
            <p:nvPr/>
          </p:nvSpPr>
          <p:spPr>
            <a:xfrm>
              <a:off x="0" y="-47625"/>
              <a:ext cx="812800" cy="860425"/>
            </a:xfrm>
            <a:prstGeom prst="rect">
              <a:avLst/>
            </a:prstGeom>
          </p:spPr>
          <p:txBody>
            <a:bodyPr lIns="50800" tIns="50800" rIns="50800" bIns="50800" rtlCol="0" anchor="ctr"/>
            <a:lstStyle/>
            <a:p>
              <a:pPr algn="ctr">
                <a:lnSpc>
                  <a:spcPts val="3359"/>
                </a:lnSpc>
              </a:pPr>
              <a:endParaRPr/>
            </a:p>
          </p:txBody>
        </p:sp>
      </p:grpSp>
      <p:sp>
        <p:nvSpPr>
          <p:cNvPr id="8" name="Freeform 8"/>
          <p:cNvSpPr/>
          <p:nvPr/>
        </p:nvSpPr>
        <p:spPr>
          <a:xfrm>
            <a:off x="11390853" y="6556789"/>
            <a:ext cx="7315200" cy="3730211"/>
          </a:xfrm>
          <a:custGeom>
            <a:avLst/>
            <a:gdLst/>
            <a:ahLst/>
            <a:cxnLst/>
            <a:rect l="l" t="t" r="r" b="b"/>
            <a:pathLst>
              <a:path w="7315200" h="3730211">
                <a:moveTo>
                  <a:pt x="0" y="0"/>
                </a:moveTo>
                <a:lnTo>
                  <a:pt x="7315200" y="0"/>
                </a:lnTo>
                <a:lnTo>
                  <a:pt x="7315200" y="3730211"/>
                </a:lnTo>
                <a:lnTo>
                  <a:pt x="0" y="373021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L"/>
          </a:p>
        </p:txBody>
      </p:sp>
      <p:sp>
        <p:nvSpPr>
          <p:cNvPr id="9" name="TextBox 9"/>
          <p:cNvSpPr txBox="1"/>
          <p:nvPr/>
        </p:nvSpPr>
        <p:spPr>
          <a:xfrm>
            <a:off x="1004888" y="3964677"/>
            <a:ext cx="6996120" cy="2143125"/>
          </a:xfrm>
          <a:prstGeom prst="rect">
            <a:avLst/>
          </a:prstGeom>
        </p:spPr>
        <p:txBody>
          <a:bodyPr lIns="0" tIns="0" rIns="0" bIns="0" rtlCol="0" anchor="t">
            <a:spAutoFit/>
          </a:bodyPr>
          <a:lstStyle/>
          <a:p>
            <a:pPr algn="l">
              <a:lnSpc>
                <a:spcPts val="8400"/>
              </a:lnSpc>
            </a:pPr>
            <a:r>
              <a:rPr lang="en-US" sz="6000" b="1" spc="300" dirty="0">
                <a:solidFill>
                  <a:srgbClr val="000000"/>
                </a:solidFill>
                <a:latin typeface="Helios Extended Bold"/>
                <a:ea typeface="Helios Extended Bold"/>
                <a:cs typeface="Helios Extended Bold"/>
                <a:sym typeface="Helios Extended Bold"/>
              </a:rPr>
              <a:t>RESEARCH </a:t>
            </a:r>
          </a:p>
          <a:p>
            <a:pPr marL="0" lvl="0" indent="0" algn="l">
              <a:lnSpc>
                <a:spcPts val="8400"/>
              </a:lnSpc>
            </a:pPr>
            <a:r>
              <a:rPr lang="en-US" sz="6000" b="1" spc="300" dirty="0">
                <a:solidFill>
                  <a:srgbClr val="000000"/>
                </a:solidFill>
                <a:latin typeface="Helios Extended Bold"/>
                <a:ea typeface="Helios Extended Bold"/>
                <a:cs typeface="Helios Extended Bold"/>
                <a:sym typeface="Helios Extended Bold"/>
              </a:rPr>
              <a:t>QUESTION</a:t>
            </a:r>
          </a:p>
        </p:txBody>
      </p:sp>
      <p:sp>
        <p:nvSpPr>
          <p:cNvPr id="10" name="TextBox 10"/>
          <p:cNvSpPr txBox="1"/>
          <p:nvPr/>
        </p:nvSpPr>
        <p:spPr>
          <a:xfrm>
            <a:off x="8442004" y="3510712"/>
            <a:ext cx="8812533" cy="2215991"/>
          </a:xfrm>
          <a:prstGeom prst="rect">
            <a:avLst/>
          </a:prstGeom>
        </p:spPr>
        <p:txBody>
          <a:bodyPr wrap="square" lIns="0" tIns="0" rIns="0" bIns="0" rtlCol="0" anchor="t">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sz="3600" dirty="0">
                <a:effectLst/>
                <a:latin typeface="Lato" panose="020F0502020204030203" pitchFamily="34" charset="0"/>
                <a:ea typeface="Lato" panose="020F0502020204030203" pitchFamily="34" charset="0"/>
                <a:cs typeface="Lato" panose="020F0502020204030203" pitchFamily="34" charset="0"/>
              </a:rPr>
              <a:t>What are the underlying biological mechanisms that contribute to gender-specific differences in physiological processes?</a:t>
            </a:r>
          </a:p>
        </p:txBody>
      </p:sp>
      <p:sp>
        <p:nvSpPr>
          <p:cNvPr id="11" name="AutoShape 11"/>
          <p:cNvSpPr/>
          <p:nvPr/>
        </p:nvSpPr>
        <p:spPr>
          <a:xfrm>
            <a:off x="1033462" y="0"/>
            <a:ext cx="0" cy="3768928"/>
          </a:xfrm>
          <a:prstGeom prst="line">
            <a:avLst/>
          </a:prstGeom>
          <a:ln w="57150" cap="flat">
            <a:solidFill>
              <a:srgbClr val="4E6E81"/>
            </a:solidFill>
            <a:prstDash val="sysDash"/>
            <a:headEnd type="none" w="sm" len="sm"/>
            <a:tailEnd type="none" w="sm" len="sm"/>
          </a:ln>
        </p:spPr>
        <p:txBody>
          <a:bodyPr/>
          <a:lstStyle/>
          <a:p>
            <a:endParaRPr lang="en-IL"/>
          </a:p>
        </p:txBody>
      </p:sp>
      <p:sp>
        <p:nvSpPr>
          <p:cNvPr id="12" name="TextBox 12"/>
          <p:cNvSpPr txBox="1"/>
          <p:nvPr/>
        </p:nvSpPr>
        <p:spPr>
          <a:xfrm>
            <a:off x="17283112" y="9573972"/>
            <a:ext cx="343442" cy="392287"/>
          </a:xfrm>
          <a:prstGeom prst="rect">
            <a:avLst/>
          </a:prstGeom>
        </p:spPr>
        <p:txBody>
          <a:bodyPr lIns="0" tIns="0" rIns="0" bIns="0" rtlCol="0" anchor="t">
            <a:spAutoFit/>
          </a:bodyPr>
          <a:lstStyle/>
          <a:p>
            <a:pPr marL="0" lvl="0" indent="0" algn="l">
              <a:lnSpc>
                <a:spcPts val="3252"/>
              </a:lnSpc>
            </a:pPr>
            <a:r>
              <a:rPr lang="en-US" sz="2323" b="1" spc="116" dirty="0">
                <a:solidFill>
                  <a:srgbClr val="000000"/>
                </a:solidFill>
                <a:latin typeface="Helios Extended Bold"/>
                <a:ea typeface="Helios Extended Bold"/>
                <a:cs typeface="Helios Extended Bold"/>
                <a:sym typeface="Helios Extended Bold"/>
              </a:rPr>
              <a:t>3</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33462" y="0"/>
            <a:ext cx="0" cy="3768928"/>
          </a:xfrm>
          <a:prstGeom prst="line">
            <a:avLst/>
          </a:prstGeom>
          <a:ln w="57150" cap="flat">
            <a:solidFill>
              <a:srgbClr val="4E6E81"/>
            </a:solidFill>
            <a:prstDash val="sysDash"/>
            <a:headEnd type="none" w="sm" len="sm"/>
            <a:tailEnd type="none" w="sm" len="sm"/>
          </a:ln>
        </p:spPr>
        <p:txBody>
          <a:bodyPr/>
          <a:lstStyle/>
          <a:p>
            <a:endParaRPr lang="en-IL"/>
          </a:p>
        </p:txBody>
      </p:sp>
      <p:grpSp>
        <p:nvGrpSpPr>
          <p:cNvPr id="3" name="Group 3"/>
          <p:cNvGrpSpPr/>
          <p:nvPr/>
        </p:nvGrpSpPr>
        <p:grpSpPr>
          <a:xfrm>
            <a:off x="7817923" y="571500"/>
            <a:ext cx="10286993" cy="10287000"/>
            <a:chOff x="0" y="0"/>
            <a:chExt cx="2709331" cy="2709333"/>
          </a:xfrm>
        </p:grpSpPr>
        <p:sp>
          <p:nvSpPr>
            <p:cNvPr id="4" name="Freeform 4"/>
            <p:cNvSpPr/>
            <p:nvPr/>
          </p:nvSpPr>
          <p:spPr>
            <a:xfrm>
              <a:off x="0" y="0"/>
              <a:ext cx="2709331" cy="2709333"/>
            </a:xfrm>
            <a:custGeom>
              <a:avLst/>
              <a:gdLst/>
              <a:ahLst/>
              <a:cxnLst/>
              <a:rect l="l" t="t" r="r" b="b"/>
              <a:pathLst>
                <a:path w="2709331" h="2709333">
                  <a:moveTo>
                    <a:pt x="0" y="0"/>
                  </a:moveTo>
                  <a:lnTo>
                    <a:pt x="2709331" y="0"/>
                  </a:lnTo>
                  <a:lnTo>
                    <a:pt x="2709331" y="2709333"/>
                  </a:lnTo>
                  <a:lnTo>
                    <a:pt x="0" y="2709333"/>
                  </a:lnTo>
                  <a:close/>
                </a:path>
              </a:pathLst>
            </a:custGeom>
            <a:solidFill>
              <a:srgbClr val="F2F1F1">
                <a:alpha val="80000"/>
              </a:srgbClr>
            </a:solidFill>
          </p:spPr>
          <p:txBody>
            <a:bodyPr/>
            <a:lstStyle/>
            <a:p>
              <a:endParaRPr lang="en-IL" dirty="0"/>
            </a:p>
          </p:txBody>
        </p:sp>
        <p:sp>
          <p:nvSpPr>
            <p:cNvPr id="5" name="TextBox 5"/>
            <p:cNvSpPr txBox="1"/>
            <p:nvPr/>
          </p:nvSpPr>
          <p:spPr>
            <a:xfrm>
              <a:off x="0" y="-47625"/>
              <a:ext cx="2709331" cy="2756958"/>
            </a:xfrm>
            <a:prstGeom prst="rect">
              <a:avLst/>
            </a:prstGeom>
          </p:spPr>
          <p:txBody>
            <a:bodyPr lIns="50800" tIns="50800" rIns="50800" bIns="50800" rtlCol="0" anchor="ctr"/>
            <a:lstStyle/>
            <a:p>
              <a:pPr algn="ctr">
                <a:lnSpc>
                  <a:spcPts val="3359"/>
                </a:lnSpc>
              </a:pPr>
              <a:endParaRPr/>
            </a:p>
          </p:txBody>
        </p:sp>
      </p:grpSp>
      <p:grpSp>
        <p:nvGrpSpPr>
          <p:cNvPr id="6" name="Group 6"/>
          <p:cNvGrpSpPr/>
          <p:nvPr/>
        </p:nvGrpSpPr>
        <p:grpSpPr>
          <a:xfrm>
            <a:off x="17010810" y="1028700"/>
            <a:ext cx="248490" cy="248490"/>
            <a:chOff x="0" y="0"/>
            <a:chExt cx="812800" cy="812800"/>
          </a:xfrm>
        </p:grpSpPr>
        <p:sp>
          <p:nvSpPr>
            <p:cNvPr id="7" name="Freeform 7"/>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00000"/>
            </a:solidFill>
          </p:spPr>
          <p:txBody>
            <a:bodyPr/>
            <a:lstStyle/>
            <a:p>
              <a:endParaRPr lang="en-IL"/>
            </a:p>
          </p:txBody>
        </p:sp>
        <p:sp>
          <p:nvSpPr>
            <p:cNvPr id="8" name="TextBox 8"/>
            <p:cNvSpPr txBox="1"/>
            <p:nvPr/>
          </p:nvSpPr>
          <p:spPr>
            <a:xfrm>
              <a:off x="0" y="-47625"/>
              <a:ext cx="812800" cy="860425"/>
            </a:xfrm>
            <a:prstGeom prst="rect">
              <a:avLst/>
            </a:prstGeom>
          </p:spPr>
          <p:txBody>
            <a:bodyPr lIns="50800" tIns="50800" rIns="50800" bIns="50800" rtlCol="0" anchor="ctr"/>
            <a:lstStyle/>
            <a:p>
              <a:pPr algn="ctr">
                <a:lnSpc>
                  <a:spcPts val="3359"/>
                </a:lnSpc>
              </a:pPr>
              <a:endParaRPr/>
            </a:p>
          </p:txBody>
        </p:sp>
      </p:grpSp>
      <p:sp>
        <p:nvSpPr>
          <p:cNvPr id="9" name="Freeform 9"/>
          <p:cNvSpPr/>
          <p:nvPr/>
        </p:nvSpPr>
        <p:spPr>
          <a:xfrm>
            <a:off x="13477864" y="8640258"/>
            <a:ext cx="1708579" cy="1512869"/>
          </a:xfrm>
          <a:custGeom>
            <a:avLst/>
            <a:gdLst/>
            <a:ahLst/>
            <a:cxnLst/>
            <a:rect l="l" t="t" r="r" b="b"/>
            <a:pathLst>
              <a:path w="1708579" h="1512869">
                <a:moveTo>
                  <a:pt x="0" y="0"/>
                </a:moveTo>
                <a:lnTo>
                  <a:pt x="1708579" y="0"/>
                </a:lnTo>
                <a:lnTo>
                  <a:pt x="1708579" y="1512869"/>
                </a:lnTo>
                <a:lnTo>
                  <a:pt x="0" y="151286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L"/>
          </a:p>
        </p:txBody>
      </p:sp>
      <p:sp>
        <p:nvSpPr>
          <p:cNvPr id="10" name="Freeform 10"/>
          <p:cNvSpPr/>
          <p:nvPr/>
        </p:nvSpPr>
        <p:spPr>
          <a:xfrm>
            <a:off x="14746265" y="6700091"/>
            <a:ext cx="3358651" cy="3586909"/>
          </a:xfrm>
          <a:custGeom>
            <a:avLst/>
            <a:gdLst/>
            <a:ahLst/>
            <a:cxnLst/>
            <a:rect l="l" t="t" r="r" b="b"/>
            <a:pathLst>
              <a:path w="3358651" h="3586909">
                <a:moveTo>
                  <a:pt x="0" y="0"/>
                </a:moveTo>
                <a:lnTo>
                  <a:pt x="3358651" y="0"/>
                </a:lnTo>
                <a:lnTo>
                  <a:pt x="3358651" y="3586909"/>
                </a:lnTo>
                <a:lnTo>
                  <a:pt x="0" y="358690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L"/>
          </a:p>
        </p:txBody>
      </p:sp>
      <p:sp>
        <p:nvSpPr>
          <p:cNvPr id="11" name="TextBox 11"/>
          <p:cNvSpPr txBox="1"/>
          <p:nvPr/>
        </p:nvSpPr>
        <p:spPr>
          <a:xfrm>
            <a:off x="1004888" y="3964677"/>
            <a:ext cx="6996120" cy="1076325"/>
          </a:xfrm>
          <a:prstGeom prst="rect">
            <a:avLst/>
          </a:prstGeom>
        </p:spPr>
        <p:txBody>
          <a:bodyPr lIns="0" tIns="0" rIns="0" bIns="0" rtlCol="0" anchor="t">
            <a:spAutoFit/>
          </a:bodyPr>
          <a:lstStyle/>
          <a:p>
            <a:pPr marL="0" lvl="0" indent="0" algn="l">
              <a:lnSpc>
                <a:spcPts val="8400"/>
              </a:lnSpc>
            </a:pPr>
            <a:r>
              <a:rPr lang="en-US" sz="6000" b="1" spc="300">
                <a:solidFill>
                  <a:srgbClr val="000000"/>
                </a:solidFill>
                <a:latin typeface="Helios Extended Bold"/>
                <a:ea typeface="Helios Extended Bold"/>
                <a:cs typeface="Helios Extended Bold"/>
                <a:sym typeface="Helios Extended Bold"/>
              </a:rPr>
              <a:t>MOTIVATION</a:t>
            </a:r>
          </a:p>
        </p:txBody>
      </p:sp>
      <p:sp>
        <p:nvSpPr>
          <p:cNvPr id="12" name="TextBox 12"/>
          <p:cNvSpPr txBox="1"/>
          <p:nvPr/>
        </p:nvSpPr>
        <p:spPr>
          <a:xfrm>
            <a:off x="8344649" y="3768928"/>
            <a:ext cx="8693050" cy="2316596"/>
          </a:xfrm>
          <a:prstGeom prst="rect">
            <a:avLst/>
          </a:prstGeom>
        </p:spPr>
        <p:txBody>
          <a:bodyPr lIns="0" tIns="0" rIns="0" bIns="0" rtlCol="0" anchor="t">
            <a:spAutoFit/>
          </a:bodyPr>
          <a:lstStyle/>
          <a:p>
            <a:pPr marL="496569" lvl="1" indent="-248284">
              <a:lnSpc>
                <a:spcPts val="3679"/>
              </a:lnSpc>
              <a:buFont typeface="Arial"/>
              <a:buChar char="•"/>
            </a:pPr>
            <a:r>
              <a:rPr lang="en-US" sz="2299" spc="229" dirty="0">
                <a:solidFill>
                  <a:srgbClr val="000000"/>
                </a:solidFill>
                <a:latin typeface="Lato"/>
                <a:ea typeface="Lato"/>
                <a:cs typeface="Lato"/>
                <a:sym typeface="Lato"/>
              </a:rPr>
              <a:t>Importance of </a:t>
            </a:r>
            <a:r>
              <a:rPr lang="en-US" sz="2299" spc="229" dirty="0">
                <a:solidFill>
                  <a:srgbClr val="000000"/>
                </a:solidFill>
                <a:latin typeface="Lato"/>
                <a:ea typeface="Lato"/>
                <a:cs typeface="Lato"/>
              </a:rPr>
              <a:t>Biological pathways </a:t>
            </a:r>
          </a:p>
          <a:p>
            <a:pPr marL="248285" lvl="1">
              <a:lnSpc>
                <a:spcPts val="3679"/>
              </a:lnSpc>
            </a:pPr>
            <a:endParaRPr lang="en-US" sz="2299" spc="229" dirty="0">
              <a:solidFill>
                <a:srgbClr val="000000"/>
              </a:solidFill>
              <a:latin typeface="Lato"/>
              <a:ea typeface="Lato"/>
              <a:cs typeface="Lato"/>
              <a:sym typeface="Lato"/>
            </a:endParaRPr>
          </a:p>
          <a:p>
            <a:pPr marL="496569" lvl="1" indent="-248284" algn="l">
              <a:lnSpc>
                <a:spcPts val="3679"/>
              </a:lnSpc>
              <a:buFont typeface="Arial"/>
              <a:buChar char="•"/>
            </a:pPr>
            <a:r>
              <a:rPr lang="en-US" sz="2299" spc="229" dirty="0">
                <a:solidFill>
                  <a:srgbClr val="000000"/>
                </a:solidFill>
                <a:latin typeface="Lato"/>
                <a:ea typeface="Lato"/>
                <a:cs typeface="Lato"/>
                <a:sym typeface="Lato"/>
              </a:rPr>
              <a:t>Gender-Specific Disease Susceptibility</a:t>
            </a:r>
          </a:p>
          <a:p>
            <a:pPr algn="l">
              <a:lnSpc>
                <a:spcPts val="3679"/>
              </a:lnSpc>
            </a:pPr>
            <a:endParaRPr lang="en-US" sz="2299" spc="229" dirty="0">
              <a:solidFill>
                <a:srgbClr val="000000"/>
              </a:solidFill>
              <a:latin typeface="Lato"/>
              <a:ea typeface="Lato"/>
              <a:cs typeface="Lato"/>
              <a:sym typeface="Lato"/>
            </a:endParaRPr>
          </a:p>
          <a:p>
            <a:pPr marL="496569" lvl="1" indent="-248284" algn="l">
              <a:lnSpc>
                <a:spcPts val="3679"/>
              </a:lnSpc>
              <a:buFont typeface="Arial"/>
              <a:buChar char="•"/>
            </a:pPr>
            <a:r>
              <a:rPr lang="en-US" sz="2299" spc="229" dirty="0">
                <a:solidFill>
                  <a:srgbClr val="000000"/>
                </a:solidFill>
                <a:latin typeface="Lato"/>
                <a:ea typeface="Lato"/>
                <a:cs typeface="Lato"/>
                <a:sym typeface="Lato"/>
              </a:rPr>
              <a:t>Personalized Medicine</a:t>
            </a:r>
          </a:p>
        </p:txBody>
      </p:sp>
      <p:sp>
        <p:nvSpPr>
          <p:cNvPr id="13" name="TextBox 13"/>
          <p:cNvSpPr txBox="1"/>
          <p:nvPr/>
        </p:nvSpPr>
        <p:spPr>
          <a:xfrm>
            <a:off x="17283112" y="9573972"/>
            <a:ext cx="343442" cy="392287"/>
          </a:xfrm>
          <a:prstGeom prst="rect">
            <a:avLst/>
          </a:prstGeom>
        </p:spPr>
        <p:txBody>
          <a:bodyPr lIns="0" tIns="0" rIns="0" bIns="0" rtlCol="0" anchor="t">
            <a:spAutoFit/>
          </a:bodyPr>
          <a:lstStyle/>
          <a:p>
            <a:pPr marL="0" lvl="0" indent="0" algn="l">
              <a:lnSpc>
                <a:spcPts val="3252"/>
              </a:lnSpc>
            </a:pPr>
            <a:r>
              <a:rPr lang="en-US" sz="2323" b="1" spc="116" dirty="0">
                <a:solidFill>
                  <a:srgbClr val="000000"/>
                </a:solidFill>
                <a:latin typeface="Helios Extended Bold"/>
                <a:ea typeface="Helios Extended Bold"/>
                <a:cs typeface="Helios Extended Bold"/>
                <a:sym typeface="Helios Extended Bold"/>
              </a:rPr>
              <a:t>4</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3743628"/>
            <a:ext cx="18288000" cy="0"/>
          </a:xfrm>
          <a:prstGeom prst="line">
            <a:avLst/>
          </a:prstGeom>
          <a:ln w="57150" cap="flat">
            <a:solidFill>
              <a:srgbClr val="4E6E81"/>
            </a:solidFill>
            <a:prstDash val="sysDash"/>
            <a:headEnd type="none" w="sm" len="sm"/>
            <a:tailEnd type="none" w="sm" len="sm"/>
          </a:ln>
        </p:spPr>
        <p:txBody>
          <a:bodyPr/>
          <a:lstStyle/>
          <a:p>
            <a:endParaRPr lang="en-IL"/>
          </a:p>
        </p:txBody>
      </p:sp>
      <p:grpSp>
        <p:nvGrpSpPr>
          <p:cNvPr id="3" name="Group 3"/>
          <p:cNvGrpSpPr/>
          <p:nvPr/>
        </p:nvGrpSpPr>
        <p:grpSpPr>
          <a:xfrm>
            <a:off x="630338" y="3154430"/>
            <a:ext cx="1529400" cy="1178395"/>
            <a:chOff x="0" y="0"/>
            <a:chExt cx="1054906" cy="812800"/>
          </a:xfrm>
        </p:grpSpPr>
        <p:sp>
          <p:nvSpPr>
            <p:cNvPr id="4" name="Freeform 4"/>
            <p:cNvSpPr/>
            <p:nvPr/>
          </p:nvSpPr>
          <p:spPr>
            <a:xfrm>
              <a:off x="0" y="0"/>
              <a:ext cx="1054906" cy="812800"/>
            </a:xfrm>
            <a:custGeom>
              <a:avLst/>
              <a:gdLst/>
              <a:ahLst/>
              <a:cxnLst/>
              <a:rect l="l" t="t" r="r" b="b"/>
              <a:pathLst>
                <a:path w="1054906" h="812800">
                  <a:moveTo>
                    <a:pt x="0" y="0"/>
                  </a:moveTo>
                  <a:lnTo>
                    <a:pt x="1054906" y="0"/>
                  </a:lnTo>
                  <a:lnTo>
                    <a:pt x="1054906" y="812800"/>
                  </a:lnTo>
                  <a:lnTo>
                    <a:pt x="0" y="812800"/>
                  </a:lnTo>
                  <a:close/>
                </a:path>
              </a:pathLst>
            </a:custGeom>
            <a:solidFill>
              <a:srgbClr val="F2F1F1"/>
            </a:solidFill>
          </p:spPr>
          <p:txBody>
            <a:bodyPr/>
            <a:lstStyle/>
            <a:p>
              <a:endParaRPr lang="en-IL"/>
            </a:p>
          </p:txBody>
        </p:sp>
        <p:sp>
          <p:nvSpPr>
            <p:cNvPr id="5" name="TextBox 5"/>
            <p:cNvSpPr txBox="1"/>
            <p:nvPr/>
          </p:nvSpPr>
          <p:spPr>
            <a:xfrm>
              <a:off x="0" y="-47625"/>
              <a:ext cx="1054906" cy="860425"/>
            </a:xfrm>
            <a:prstGeom prst="rect">
              <a:avLst/>
            </a:prstGeom>
          </p:spPr>
          <p:txBody>
            <a:bodyPr lIns="50800" tIns="50800" rIns="50800" bIns="50800" rtlCol="0" anchor="ctr"/>
            <a:lstStyle/>
            <a:p>
              <a:pPr algn="ctr">
                <a:lnSpc>
                  <a:spcPts val="2250"/>
                </a:lnSpc>
              </a:pPr>
              <a:r>
                <a:rPr lang="en-US" sz="1500" b="1" spc="150">
                  <a:solidFill>
                    <a:srgbClr val="4E6E81"/>
                  </a:solidFill>
                  <a:latin typeface="Heebo Bold"/>
                  <a:ea typeface="Heebo Bold"/>
                  <a:cs typeface="Heebo Bold"/>
                  <a:sym typeface="Heebo Bold"/>
                </a:rPr>
                <a:t>MAYNE ET AL. (2016)</a:t>
              </a:r>
            </a:p>
          </p:txBody>
        </p:sp>
      </p:grpSp>
      <p:grpSp>
        <p:nvGrpSpPr>
          <p:cNvPr id="6" name="Group 6"/>
          <p:cNvGrpSpPr/>
          <p:nvPr/>
        </p:nvGrpSpPr>
        <p:grpSpPr>
          <a:xfrm>
            <a:off x="3187887" y="3154430"/>
            <a:ext cx="1529400" cy="1178395"/>
            <a:chOff x="0" y="0"/>
            <a:chExt cx="1054906" cy="812800"/>
          </a:xfrm>
        </p:grpSpPr>
        <p:sp>
          <p:nvSpPr>
            <p:cNvPr id="7" name="Freeform 7"/>
            <p:cNvSpPr/>
            <p:nvPr/>
          </p:nvSpPr>
          <p:spPr>
            <a:xfrm>
              <a:off x="0" y="0"/>
              <a:ext cx="1054906" cy="812800"/>
            </a:xfrm>
            <a:custGeom>
              <a:avLst/>
              <a:gdLst/>
              <a:ahLst/>
              <a:cxnLst/>
              <a:rect l="l" t="t" r="r" b="b"/>
              <a:pathLst>
                <a:path w="1054906" h="812800">
                  <a:moveTo>
                    <a:pt x="0" y="0"/>
                  </a:moveTo>
                  <a:lnTo>
                    <a:pt x="1054906" y="0"/>
                  </a:lnTo>
                  <a:lnTo>
                    <a:pt x="1054906" y="812800"/>
                  </a:lnTo>
                  <a:lnTo>
                    <a:pt x="0" y="812800"/>
                  </a:lnTo>
                  <a:close/>
                </a:path>
              </a:pathLst>
            </a:custGeom>
            <a:solidFill>
              <a:srgbClr val="F2F1F1"/>
            </a:solidFill>
          </p:spPr>
          <p:txBody>
            <a:bodyPr/>
            <a:lstStyle/>
            <a:p>
              <a:endParaRPr lang="en-IL"/>
            </a:p>
          </p:txBody>
        </p:sp>
        <p:sp>
          <p:nvSpPr>
            <p:cNvPr id="8" name="TextBox 8"/>
            <p:cNvSpPr txBox="1"/>
            <p:nvPr/>
          </p:nvSpPr>
          <p:spPr>
            <a:xfrm>
              <a:off x="0" y="-38100"/>
              <a:ext cx="1054906" cy="850900"/>
            </a:xfrm>
            <a:prstGeom prst="rect">
              <a:avLst/>
            </a:prstGeom>
          </p:spPr>
          <p:txBody>
            <a:bodyPr lIns="50800" tIns="50800" rIns="50800" bIns="50800" rtlCol="0" anchor="ctr"/>
            <a:lstStyle/>
            <a:p>
              <a:pPr algn="ctr">
                <a:lnSpc>
                  <a:spcPts val="1950"/>
                </a:lnSpc>
              </a:pPr>
              <a:r>
                <a:rPr lang="en-US" sz="1300" b="1" spc="130" dirty="0">
                  <a:solidFill>
                    <a:srgbClr val="4E6E81"/>
                  </a:solidFill>
                  <a:latin typeface="Heebo Bold"/>
                  <a:ea typeface="Heebo Bold"/>
                  <a:cs typeface="Heebo Bold"/>
                  <a:sym typeface="Heebo Bold"/>
                </a:rPr>
                <a:t>GERSHONI &amp; PIETROKOVSKI (2017)</a:t>
              </a:r>
            </a:p>
          </p:txBody>
        </p:sp>
      </p:grpSp>
      <p:grpSp>
        <p:nvGrpSpPr>
          <p:cNvPr id="9" name="Group 9"/>
          <p:cNvGrpSpPr/>
          <p:nvPr/>
        </p:nvGrpSpPr>
        <p:grpSpPr>
          <a:xfrm>
            <a:off x="8304088" y="3154430"/>
            <a:ext cx="1529400" cy="1178395"/>
            <a:chOff x="0" y="0"/>
            <a:chExt cx="1054906" cy="812800"/>
          </a:xfrm>
        </p:grpSpPr>
        <p:sp>
          <p:nvSpPr>
            <p:cNvPr id="10" name="Freeform 10"/>
            <p:cNvSpPr/>
            <p:nvPr/>
          </p:nvSpPr>
          <p:spPr>
            <a:xfrm>
              <a:off x="0" y="0"/>
              <a:ext cx="1054906" cy="812800"/>
            </a:xfrm>
            <a:custGeom>
              <a:avLst/>
              <a:gdLst/>
              <a:ahLst/>
              <a:cxnLst/>
              <a:rect l="l" t="t" r="r" b="b"/>
              <a:pathLst>
                <a:path w="1054906" h="812800">
                  <a:moveTo>
                    <a:pt x="0" y="0"/>
                  </a:moveTo>
                  <a:lnTo>
                    <a:pt x="1054906" y="0"/>
                  </a:lnTo>
                  <a:lnTo>
                    <a:pt x="1054906" y="812800"/>
                  </a:lnTo>
                  <a:lnTo>
                    <a:pt x="0" y="812800"/>
                  </a:lnTo>
                  <a:close/>
                </a:path>
              </a:pathLst>
            </a:custGeom>
            <a:solidFill>
              <a:srgbClr val="F2F1F1"/>
            </a:solidFill>
          </p:spPr>
          <p:txBody>
            <a:bodyPr/>
            <a:lstStyle/>
            <a:p>
              <a:endParaRPr lang="en-IL"/>
            </a:p>
          </p:txBody>
        </p:sp>
        <p:sp>
          <p:nvSpPr>
            <p:cNvPr id="11" name="TextBox 11"/>
            <p:cNvSpPr txBox="1"/>
            <p:nvPr/>
          </p:nvSpPr>
          <p:spPr>
            <a:xfrm>
              <a:off x="0" y="-47625"/>
              <a:ext cx="1054906" cy="860425"/>
            </a:xfrm>
            <a:prstGeom prst="rect">
              <a:avLst/>
            </a:prstGeom>
          </p:spPr>
          <p:txBody>
            <a:bodyPr lIns="50800" tIns="50800" rIns="50800" bIns="50800" rtlCol="0" anchor="ctr"/>
            <a:lstStyle/>
            <a:p>
              <a:pPr algn="ctr">
                <a:lnSpc>
                  <a:spcPts val="2250"/>
                </a:lnSpc>
              </a:pPr>
              <a:r>
                <a:rPr lang="en-US" sz="1500" b="1" spc="150">
                  <a:solidFill>
                    <a:srgbClr val="4E6E81"/>
                  </a:solidFill>
                  <a:latin typeface="Heebo Bold"/>
                  <a:ea typeface="Heebo Bold"/>
                  <a:cs typeface="Heebo Bold"/>
                  <a:sym typeface="Heebo Bold"/>
                </a:rPr>
                <a:t>OLIVA ET AL. (2020)</a:t>
              </a:r>
            </a:p>
          </p:txBody>
        </p:sp>
      </p:grpSp>
      <p:grpSp>
        <p:nvGrpSpPr>
          <p:cNvPr id="12" name="Group 12"/>
          <p:cNvGrpSpPr/>
          <p:nvPr/>
        </p:nvGrpSpPr>
        <p:grpSpPr>
          <a:xfrm>
            <a:off x="17259300" y="9258300"/>
            <a:ext cx="248490" cy="248490"/>
            <a:chOff x="0" y="0"/>
            <a:chExt cx="812800" cy="812800"/>
          </a:xfrm>
        </p:grpSpPr>
        <p:sp>
          <p:nvSpPr>
            <p:cNvPr id="13" name="Freeform 13"/>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00000"/>
            </a:solidFill>
          </p:spPr>
          <p:txBody>
            <a:bodyPr/>
            <a:lstStyle/>
            <a:p>
              <a:endParaRPr lang="en-IL"/>
            </a:p>
          </p:txBody>
        </p:sp>
        <p:sp>
          <p:nvSpPr>
            <p:cNvPr id="14" name="TextBox 14"/>
            <p:cNvSpPr txBox="1"/>
            <p:nvPr/>
          </p:nvSpPr>
          <p:spPr>
            <a:xfrm>
              <a:off x="0" y="-47625"/>
              <a:ext cx="812800" cy="860425"/>
            </a:xfrm>
            <a:prstGeom prst="rect">
              <a:avLst/>
            </a:prstGeom>
          </p:spPr>
          <p:txBody>
            <a:bodyPr lIns="50800" tIns="50800" rIns="50800" bIns="50800" rtlCol="0" anchor="ctr"/>
            <a:lstStyle/>
            <a:p>
              <a:pPr algn="ctr">
                <a:lnSpc>
                  <a:spcPts val="3359"/>
                </a:lnSpc>
              </a:pPr>
              <a:endParaRPr/>
            </a:p>
          </p:txBody>
        </p:sp>
      </p:grpSp>
      <p:grpSp>
        <p:nvGrpSpPr>
          <p:cNvPr id="15" name="Group 15"/>
          <p:cNvGrpSpPr/>
          <p:nvPr/>
        </p:nvGrpSpPr>
        <p:grpSpPr>
          <a:xfrm>
            <a:off x="718088" y="780210"/>
            <a:ext cx="248490" cy="248490"/>
            <a:chOff x="0" y="0"/>
            <a:chExt cx="812800" cy="812800"/>
          </a:xfrm>
        </p:grpSpPr>
        <p:sp>
          <p:nvSpPr>
            <p:cNvPr id="16" name="Freeform 16"/>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00000"/>
            </a:solidFill>
          </p:spPr>
          <p:txBody>
            <a:bodyPr/>
            <a:lstStyle/>
            <a:p>
              <a:endParaRPr lang="en-IL"/>
            </a:p>
          </p:txBody>
        </p:sp>
        <p:sp>
          <p:nvSpPr>
            <p:cNvPr id="17" name="TextBox 17"/>
            <p:cNvSpPr txBox="1"/>
            <p:nvPr/>
          </p:nvSpPr>
          <p:spPr>
            <a:xfrm>
              <a:off x="0" y="-47625"/>
              <a:ext cx="812800" cy="860425"/>
            </a:xfrm>
            <a:prstGeom prst="rect">
              <a:avLst/>
            </a:prstGeom>
          </p:spPr>
          <p:txBody>
            <a:bodyPr lIns="50800" tIns="50800" rIns="50800" bIns="50800" rtlCol="0" anchor="ctr"/>
            <a:lstStyle/>
            <a:p>
              <a:pPr algn="ctr">
                <a:lnSpc>
                  <a:spcPts val="3359"/>
                </a:lnSpc>
              </a:pPr>
              <a:endParaRPr/>
            </a:p>
          </p:txBody>
        </p:sp>
      </p:grpSp>
      <p:grpSp>
        <p:nvGrpSpPr>
          <p:cNvPr id="18" name="Group 18"/>
          <p:cNvGrpSpPr/>
          <p:nvPr/>
        </p:nvGrpSpPr>
        <p:grpSpPr>
          <a:xfrm>
            <a:off x="5745988" y="3154430"/>
            <a:ext cx="1529400" cy="1178395"/>
            <a:chOff x="0" y="0"/>
            <a:chExt cx="1054906" cy="812800"/>
          </a:xfrm>
        </p:grpSpPr>
        <p:sp>
          <p:nvSpPr>
            <p:cNvPr id="19" name="Freeform 19"/>
            <p:cNvSpPr/>
            <p:nvPr/>
          </p:nvSpPr>
          <p:spPr>
            <a:xfrm>
              <a:off x="0" y="0"/>
              <a:ext cx="1054906" cy="812800"/>
            </a:xfrm>
            <a:custGeom>
              <a:avLst/>
              <a:gdLst/>
              <a:ahLst/>
              <a:cxnLst/>
              <a:rect l="l" t="t" r="r" b="b"/>
              <a:pathLst>
                <a:path w="1054906" h="812800">
                  <a:moveTo>
                    <a:pt x="0" y="0"/>
                  </a:moveTo>
                  <a:lnTo>
                    <a:pt x="1054906" y="0"/>
                  </a:lnTo>
                  <a:lnTo>
                    <a:pt x="1054906" y="812800"/>
                  </a:lnTo>
                  <a:lnTo>
                    <a:pt x="0" y="812800"/>
                  </a:lnTo>
                  <a:close/>
                </a:path>
              </a:pathLst>
            </a:custGeom>
            <a:solidFill>
              <a:srgbClr val="F2F1F1"/>
            </a:solidFill>
          </p:spPr>
          <p:txBody>
            <a:bodyPr/>
            <a:lstStyle/>
            <a:p>
              <a:endParaRPr lang="en-IL"/>
            </a:p>
          </p:txBody>
        </p:sp>
        <p:sp>
          <p:nvSpPr>
            <p:cNvPr id="20" name="TextBox 20"/>
            <p:cNvSpPr txBox="1"/>
            <p:nvPr/>
          </p:nvSpPr>
          <p:spPr>
            <a:xfrm>
              <a:off x="0" y="-47625"/>
              <a:ext cx="1054906" cy="860425"/>
            </a:xfrm>
            <a:prstGeom prst="rect">
              <a:avLst/>
            </a:prstGeom>
          </p:spPr>
          <p:txBody>
            <a:bodyPr lIns="50800" tIns="50800" rIns="50800" bIns="50800" rtlCol="0" anchor="ctr"/>
            <a:lstStyle/>
            <a:p>
              <a:pPr algn="ctr">
                <a:lnSpc>
                  <a:spcPts val="2250"/>
                </a:lnSpc>
              </a:pPr>
              <a:r>
                <a:rPr lang="en-US" sz="1500" b="1" spc="150">
                  <a:solidFill>
                    <a:srgbClr val="4E6E81"/>
                  </a:solidFill>
                  <a:latin typeface="Heebo Bold"/>
                  <a:ea typeface="Heebo Bold"/>
                  <a:cs typeface="Heebo Bold"/>
                  <a:sym typeface="Heebo Bold"/>
                </a:rPr>
                <a:t>KASSAM ET AL. (2019)</a:t>
              </a:r>
            </a:p>
          </p:txBody>
        </p:sp>
      </p:grpSp>
      <p:grpSp>
        <p:nvGrpSpPr>
          <p:cNvPr id="21" name="Group 21"/>
          <p:cNvGrpSpPr/>
          <p:nvPr/>
        </p:nvGrpSpPr>
        <p:grpSpPr>
          <a:xfrm>
            <a:off x="10862188" y="3154430"/>
            <a:ext cx="1529400" cy="1178395"/>
            <a:chOff x="0" y="0"/>
            <a:chExt cx="1054906" cy="812800"/>
          </a:xfrm>
        </p:grpSpPr>
        <p:sp>
          <p:nvSpPr>
            <p:cNvPr id="22" name="Freeform 22"/>
            <p:cNvSpPr/>
            <p:nvPr/>
          </p:nvSpPr>
          <p:spPr>
            <a:xfrm>
              <a:off x="0" y="0"/>
              <a:ext cx="1054906" cy="812800"/>
            </a:xfrm>
            <a:custGeom>
              <a:avLst/>
              <a:gdLst/>
              <a:ahLst/>
              <a:cxnLst/>
              <a:rect l="l" t="t" r="r" b="b"/>
              <a:pathLst>
                <a:path w="1054906" h="812800">
                  <a:moveTo>
                    <a:pt x="0" y="0"/>
                  </a:moveTo>
                  <a:lnTo>
                    <a:pt x="1054906" y="0"/>
                  </a:lnTo>
                  <a:lnTo>
                    <a:pt x="1054906" y="812800"/>
                  </a:lnTo>
                  <a:lnTo>
                    <a:pt x="0" y="812800"/>
                  </a:lnTo>
                  <a:close/>
                </a:path>
              </a:pathLst>
            </a:custGeom>
            <a:solidFill>
              <a:srgbClr val="F2F1F1"/>
            </a:solidFill>
          </p:spPr>
          <p:txBody>
            <a:bodyPr/>
            <a:lstStyle/>
            <a:p>
              <a:endParaRPr lang="en-IL"/>
            </a:p>
          </p:txBody>
        </p:sp>
        <p:sp>
          <p:nvSpPr>
            <p:cNvPr id="23" name="TextBox 23"/>
            <p:cNvSpPr txBox="1"/>
            <p:nvPr/>
          </p:nvSpPr>
          <p:spPr>
            <a:xfrm>
              <a:off x="0" y="-47625"/>
              <a:ext cx="1054906" cy="860425"/>
            </a:xfrm>
            <a:prstGeom prst="rect">
              <a:avLst/>
            </a:prstGeom>
          </p:spPr>
          <p:txBody>
            <a:bodyPr lIns="50800" tIns="50800" rIns="50800" bIns="50800" rtlCol="0" anchor="ctr"/>
            <a:lstStyle/>
            <a:p>
              <a:pPr algn="ctr">
                <a:lnSpc>
                  <a:spcPts val="2250"/>
                </a:lnSpc>
              </a:pPr>
              <a:r>
                <a:rPr lang="en-US" sz="1500" b="1" spc="150">
                  <a:solidFill>
                    <a:srgbClr val="4E6E81"/>
                  </a:solidFill>
                  <a:latin typeface="Heebo Bold"/>
                  <a:ea typeface="Heebo Bold"/>
                  <a:cs typeface="Heebo Bold"/>
                  <a:sym typeface="Heebo Bold"/>
                </a:rPr>
                <a:t>HARTMAN ET AL. (2021)</a:t>
              </a:r>
            </a:p>
          </p:txBody>
        </p:sp>
      </p:grpSp>
      <p:grpSp>
        <p:nvGrpSpPr>
          <p:cNvPr id="24" name="Group 24"/>
          <p:cNvGrpSpPr/>
          <p:nvPr/>
        </p:nvGrpSpPr>
        <p:grpSpPr>
          <a:xfrm>
            <a:off x="15978389" y="3154430"/>
            <a:ext cx="1529400" cy="1178395"/>
            <a:chOff x="0" y="0"/>
            <a:chExt cx="1054906" cy="812800"/>
          </a:xfrm>
        </p:grpSpPr>
        <p:sp>
          <p:nvSpPr>
            <p:cNvPr id="25" name="Freeform 25"/>
            <p:cNvSpPr/>
            <p:nvPr/>
          </p:nvSpPr>
          <p:spPr>
            <a:xfrm>
              <a:off x="0" y="0"/>
              <a:ext cx="1054906" cy="812800"/>
            </a:xfrm>
            <a:custGeom>
              <a:avLst/>
              <a:gdLst/>
              <a:ahLst/>
              <a:cxnLst/>
              <a:rect l="l" t="t" r="r" b="b"/>
              <a:pathLst>
                <a:path w="1054906" h="812800">
                  <a:moveTo>
                    <a:pt x="0" y="0"/>
                  </a:moveTo>
                  <a:lnTo>
                    <a:pt x="1054906" y="0"/>
                  </a:lnTo>
                  <a:lnTo>
                    <a:pt x="1054906" y="812800"/>
                  </a:lnTo>
                  <a:lnTo>
                    <a:pt x="0" y="812800"/>
                  </a:lnTo>
                  <a:close/>
                </a:path>
              </a:pathLst>
            </a:custGeom>
            <a:solidFill>
              <a:srgbClr val="F2F1F1"/>
            </a:solidFill>
          </p:spPr>
          <p:txBody>
            <a:bodyPr/>
            <a:lstStyle/>
            <a:p>
              <a:endParaRPr lang="en-IL"/>
            </a:p>
          </p:txBody>
        </p:sp>
        <p:sp>
          <p:nvSpPr>
            <p:cNvPr id="26" name="TextBox 26"/>
            <p:cNvSpPr txBox="1"/>
            <p:nvPr/>
          </p:nvSpPr>
          <p:spPr>
            <a:xfrm>
              <a:off x="0" y="-47625"/>
              <a:ext cx="1054906" cy="860425"/>
            </a:xfrm>
            <a:prstGeom prst="rect">
              <a:avLst/>
            </a:prstGeom>
          </p:spPr>
          <p:txBody>
            <a:bodyPr lIns="50800" tIns="50800" rIns="50800" bIns="50800" rtlCol="0" anchor="ctr"/>
            <a:lstStyle/>
            <a:p>
              <a:pPr algn="ctr">
                <a:lnSpc>
                  <a:spcPts val="2250"/>
                </a:lnSpc>
              </a:pPr>
              <a:r>
                <a:rPr lang="en-US" sz="1500" b="1" spc="150">
                  <a:solidFill>
                    <a:srgbClr val="4E6E81"/>
                  </a:solidFill>
                  <a:latin typeface="Heebo Bold"/>
                  <a:ea typeface="Heebo Bold"/>
                  <a:cs typeface="Heebo Bold"/>
                  <a:sym typeface="Heebo Bold"/>
                </a:rPr>
                <a:t>YEHUDA &amp; SOMEKH (2022)</a:t>
              </a:r>
            </a:p>
          </p:txBody>
        </p:sp>
      </p:grpSp>
      <p:grpSp>
        <p:nvGrpSpPr>
          <p:cNvPr id="27" name="Group 27"/>
          <p:cNvGrpSpPr/>
          <p:nvPr/>
        </p:nvGrpSpPr>
        <p:grpSpPr>
          <a:xfrm>
            <a:off x="13420289" y="3154430"/>
            <a:ext cx="1529400" cy="1178395"/>
            <a:chOff x="0" y="0"/>
            <a:chExt cx="1054906" cy="812800"/>
          </a:xfrm>
        </p:grpSpPr>
        <p:sp>
          <p:nvSpPr>
            <p:cNvPr id="28" name="Freeform 28"/>
            <p:cNvSpPr/>
            <p:nvPr/>
          </p:nvSpPr>
          <p:spPr>
            <a:xfrm>
              <a:off x="0" y="0"/>
              <a:ext cx="1054906" cy="812800"/>
            </a:xfrm>
            <a:custGeom>
              <a:avLst/>
              <a:gdLst/>
              <a:ahLst/>
              <a:cxnLst/>
              <a:rect l="l" t="t" r="r" b="b"/>
              <a:pathLst>
                <a:path w="1054906" h="812800">
                  <a:moveTo>
                    <a:pt x="0" y="0"/>
                  </a:moveTo>
                  <a:lnTo>
                    <a:pt x="1054906" y="0"/>
                  </a:lnTo>
                  <a:lnTo>
                    <a:pt x="1054906" y="812800"/>
                  </a:lnTo>
                  <a:lnTo>
                    <a:pt x="0" y="812800"/>
                  </a:lnTo>
                  <a:close/>
                </a:path>
              </a:pathLst>
            </a:custGeom>
            <a:solidFill>
              <a:srgbClr val="F2F1F1"/>
            </a:solidFill>
          </p:spPr>
          <p:txBody>
            <a:bodyPr/>
            <a:lstStyle/>
            <a:p>
              <a:endParaRPr lang="en-IL"/>
            </a:p>
          </p:txBody>
        </p:sp>
        <p:sp>
          <p:nvSpPr>
            <p:cNvPr id="29" name="TextBox 29"/>
            <p:cNvSpPr txBox="1"/>
            <p:nvPr/>
          </p:nvSpPr>
          <p:spPr>
            <a:xfrm>
              <a:off x="0" y="-47625"/>
              <a:ext cx="1054906" cy="860425"/>
            </a:xfrm>
            <a:prstGeom prst="rect">
              <a:avLst/>
            </a:prstGeom>
          </p:spPr>
          <p:txBody>
            <a:bodyPr lIns="50800" tIns="50800" rIns="50800" bIns="50800" rtlCol="0" anchor="ctr"/>
            <a:lstStyle/>
            <a:p>
              <a:pPr algn="ctr">
                <a:lnSpc>
                  <a:spcPts val="2250"/>
                </a:lnSpc>
              </a:pPr>
              <a:r>
                <a:rPr lang="en-US" sz="1500" b="1" spc="150">
                  <a:solidFill>
                    <a:srgbClr val="4E6E81"/>
                  </a:solidFill>
                  <a:latin typeface="Heebo Bold"/>
                  <a:ea typeface="Heebo Bold"/>
                  <a:cs typeface="Heebo Bold"/>
                  <a:sym typeface="Heebo Bold"/>
                </a:rPr>
                <a:t>LOPES-RAMOS ET AL. (2020)</a:t>
              </a:r>
            </a:p>
          </p:txBody>
        </p:sp>
      </p:grpSp>
      <p:sp>
        <p:nvSpPr>
          <p:cNvPr id="30" name="Freeform 30"/>
          <p:cNvSpPr/>
          <p:nvPr/>
        </p:nvSpPr>
        <p:spPr>
          <a:xfrm>
            <a:off x="11434184" y="7159787"/>
            <a:ext cx="3972210" cy="3127213"/>
          </a:xfrm>
          <a:custGeom>
            <a:avLst/>
            <a:gdLst/>
            <a:ahLst/>
            <a:cxnLst/>
            <a:rect l="l" t="t" r="r" b="b"/>
            <a:pathLst>
              <a:path w="3972210" h="3127213">
                <a:moveTo>
                  <a:pt x="0" y="0"/>
                </a:moveTo>
                <a:lnTo>
                  <a:pt x="3972210" y="0"/>
                </a:lnTo>
                <a:lnTo>
                  <a:pt x="3972210" y="3127213"/>
                </a:lnTo>
                <a:lnTo>
                  <a:pt x="0" y="312721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L"/>
          </a:p>
        </p:txBody>
      </p:sp>
      <p:sp>
        <p:nvSpPr>
          <p:cNvPr id="31" name="Freeform 31"/>
          <p:cNvSpPr/>
          <p:nvPr/>
        </p:nvSpPr>
        <p:spPr>
          <a:xfrm>
            <a:off x="3269819" y="6773331"/>
            <a:ext cx="3639394" cy="3513669"/>
          </a:xfrm>
          <a:custGeom>
            <a:avLst/>
            <a:gdLst/>
            <a:ahLst/>
            <a:cxnLst/>
            <a:rect l="l" t="t" r="r" b="b"/>
            <a:pathLst>
              <a:path w="3639394" h="3513669">
                <a:moveTo>
                  <a:pt x="0" y="0"/>
                </a:moveTo>
                <a:lnTo>
                  <a:pt x="3639393" y="0"/>
                </a:lnTo>
                <a:lnTo>
                  <a:pt x="3639393" y="3513669"/>
                </a:lnTo>
                <a:lnTo>
                  <a:pt x="0" y="351366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L"/>
          </a:p>
        </p:txBody>
      </p:sp>
      <p:sp>
        <p:nvSpPr>
          <p:cNvPr id="32" name="TextBox 32"/>
          <p:cNvSpPr txBox="1"/>
          <p:nvPr/>
        </p:nvSpPr>
        <p:spPr>
          <a:xfrm>
            <a:off x="544501" y="4513108"/>
            <a:ext cx="1701074" cy="1884680"/>
          </a:xfrm>
          <a:prstGeom prst="rect">
            <a:avLst/>
          </a:prstGeom>
        </p:spPr>
        <p:txBody>
          <a:bodyPr lIns="0" tIns="0" rIns="0" bIns="0" rtlCol="0" anchor="t">
            <a:spAutoFit/>
          </a:bodyPr>
          <a:lstStyle/>
          <a:p>
            <a:pPr algn="ctr">
              <a:lnSpc>
                <a:spcPts val="3040"/>
              </a:lnSpc>
            </a:pPr>
            <a:r>
              <a:rPr lang="en-US" sz="1900" spc="190">
                <a:solidFill>
                  <a:srgbClr val="000000"/>
                </a:solidFill>
                <a:latin typeface="Lato"/>
                <a:ea typeface="Lato"/>
                <a:cs typeface="Lato"/>
                <a:sym typeface="Lato"/>
              </a:rPr>
              <a:t>Showed sex differences in immune and energy pathways</a:t>
            </a:r>
          </a:p>
        </p:txBody>
      </p:sp>
      <p:sp>
        <p:nvSpPr>
          <p:cNvPr id="33" name="TextBox 33"/>
          <p:cNvSpPr txBox="1"/>
          <p:nvPr/>
        </p:nvSpPr>
        <p:spPr>
          <a:xfrm>
            <a:off x="1449340" y="1471277"/>
            <a:ext cx="15872082" cy="1076325"/>
          </a:xfrm>
          <a:prstGeom prst="rect">
            <a:avLst/>
          </a:prstGeom>
        </p:spPr>
        <p:txBody>
          <a:bodyPr lIns="0" tIns="0" rIns="0" bIns="0" rtlCol="0" anchor="t">
            <a:spAutoFit/>
          </a:bodyPr>
          <a:lstStyle/>
          <a:p>
            <a:pPr marL="0" lvl="0" indent="0" algn="ctr">
              <a:lnSpc>
                <a:spcPts val="8400"/>
              </a:lnSpc>
            </a:pPr>
            <a:r>
              <a:rPr lang="en-US" sz="6000" b="1" spc="300">
                <a:solidFill>
                  <a:srgbClr val="000000"/>
                </a:solidFill>
                <a:latin typeface="Helios Extended Bold"/>
                <a:ea typeface="Helios Extended Bold"/>
                <a:cs typeface="Helios Extended Bold"/>
                <a:sym typeface="Helios Extended Bold"/>
              </a:rPr>
              <a:t>PREVIOUS WORK</a:t>
            </a:r>
          </a:p>
        </p:txBody>
      </p:sp>
      <p:sp>
        <p:nvSpPr>
          <p:cNvPr id="34" name="TextBox 34"/>
          <p:cNvSpPr txBox="1"/>
          <p:nvPr/>
        </p:nvSpPr>
        <p:spPr>
          <a:xfrm>
            <a:off x="5660374" y="4513108"/>
            <a:ext cx="1701074" cy="2265680"/>
          </a:xfrm>
          <a:prstGeom prst="rect">
            <a:avLst/>
          </a:prstGeom>
        </p:spPr>
        <p:txBody>
          <a:bodyPr lIns="0" tIns="0" rIns="0" bIns="0" rtlCol="0" anchor="t">
            <a:spAutoFit/>
          </a:bodyPr>
          <a:lstStyle/>
          <a:p>
            <a:pPr algn="ctr">
              <a:lnSpc>
                <a:spcPts val="3040"/>
              </a:lnSpc>
            </a:pPr>
            <a:r>
              <a:rPr lang="en-US" sz="1900" spc="190" dirty="0">
                <a:solidFill>
                  <a:srgbClr val="000000"/>
                </a:solidFill>
                <a:latin typeface="Lato"/>
                <a:ea typeface="Lato"/>
                <a:cs typeface="Lato"/>
                <a:sym typeface="Lato"/>
              </a:rPr>
              <a:t>Identified tissue-specific sex differences influenced by hormones</a:t>
            </a:r>
          </a:p>
        </p:txBody>
      </p:sp>
      <p:sp>
        <p:nvSpPr>
          <p:cNvPr id="35" name="TextBox 35"/>
          <p:cNvSpPr txBox="1"/>
          <p:nvPr/>
        </p:nvSpPr>
        <p:spPr>
          <a:xfrm>
            <a:off x="8178262" y="4513108"/>
            <a:ext cx="1781174" cy="2646680"/>
          </a:xfrm>
          <a:prstGeom prst="rect">
            <a:avLst/>
          </a:prstGeom>
        </p:spPr>
        <p:txBody>
          <a:bodyPr lIns="0" tIns="0" rIns="0" bIns="0" rtlCol="0" anchor="t">
            <a:spAutoFit/>
          </a:bodyPr>
          <a:lstStyle/>
          <a:p>
            <a:pPr algn="ctr">
              <a:lnSpc>
                <a:spcPts val="3040"/>
              </a:lnSpc>
            </a:pPr>
            <a:r>
              <a:rPr lang="en-US" sz="1900" spc="190">
                <a:solidFill>
                  <a:srgbClr val="000000"/>
                </a:solidFill>
                <a:latin typeface="Lato"/>
                <a:ea typeface="Lato"/>
                <a:cs typeface="Lato"/>
                <a:sym typeface="Lato"/>
              </a:rPr>
              <a:t>Revealed 37% of genes exhibit sex-biased expression across tissues</a:t>
            </a:r>
          </a:p>
        </p:txBody>
      </p:sp>
      <p:sp>
        <p:nvSpPr>
          <p:cNvPr id="36" name="TextBox 36"/>
          <p:cNvSpPr txBox="1"/>
          <p:nvPr/>
        </p:nvSpPr>
        <p:spPr>
          <a:xfrm>
            <a:off x="10776248" y="4513108"/>
            <a:ext cx="1701074" cy="2265680"/>
          </a:xfrm>
          <a:prstGeom prst="rect">
            <a:avLst/>
          </a:prstGeom>
        </p:spPr>
        <p:txBody>
          <a:bodyPr lIns="0" tIns="0" rIns="0" bIns="0" rtlCol="0" anchor="t">
            <a:spAutoFit/>
          </a:bodyPr>
          <a:lstStyle/>
          <a:p>
            <a:pPr algn="ctr">
              <a:lnSpc>
                <a:spcPts val="3040"/>
              </a:lnSpc>
            </a:pPr>
            <a:r>
              <a:rPr lang="en-US" sz="1900" spc="190" dirty="0">
                <a:solidFill>
                  <a:srgbClr val="000000"/>
                </a:solidFill>
                <a:latin typeface="Lato"/>
                <a:ea typeface="Lato"/>
                <a:cs typeface="Lato"/>
                <a:sym typeface="Lato"/>
              </a:rPr>
              <a:t>Explored sex-dependent immune gene co-expression</a:t>
            </a:r>
          </a:p>
        </p:txBody>
      </p:sp>
      <p:sp>
        <p:nvSpPr>
          <p:cNvPr id="37" name="TextBox 37"/>
          <p:cNvSpPr txBox="1"/>
          <p:nvPr/>
        </p:nvSpPr>
        <p:spPr>
          <a:xfrm>
            <a:off x="13333797" y="4513108"/>
            <a:ext cx="1701074" cy="2265680"/>
          </a:xfrm>
          <a:prstGeom prst="rect">
            <a:avLst/>
          </a:prstGeom>
        </p:spPr>
        <p:txBody>
          <a:bodyPr lIns="0" tIns="0" rIns="0" bIns="0" rtlCol="0" anchor="t">
            <a:spAutoFit/>
          </a:bodyPr>
          <a:lstStyle/>
          <a:p>
            <a:pPr algn="ctr">
              <a:lnSpc>
                <a:spcPts val="3040"/>
              </a:lnSpc>
            </a:pPr>
            <a:r>
              <a:rPr lang="en-US" sz="1900" spc="190">
                <a:solidFill>
                  <a:srgbClr val="000000"/>
                </a:solidFill>
                <a:latin typeface="Lato"/>
                <a:ea typeface="Lato"/>
                <a:cs typeface="Lato"/>
                <a:sym typeface="Lato"/>
              </a:rPr>
              <a:t>Highlighted sex-biased transcription factor targeting in pathways</a:t>
            </a:r>
          </a:p>
        </p:txBody>
      </p:sp>
      <p:sp>
        <p:nvSpPr>
          <p:cNvPr id="38" name="TextBox 38"/>
          <p:cNvSpPr txBox="1"/>
          <p:nvPr/>
        </p:nvSpPr>
        <p:spPr>
          <a:xfrm>
            <a:off x="15892122" y="4513108"/>
            <a:ext cx="1701074" cy="2264018"/>
          </a:xfrm>
          <a:prstGeom prst="rect">
            <a:avLst/>
          </a:prstGeom>
        </p:spPr>
        <p:txBody>
          <a:bodyPr lIns="0" tIns="0" rIns="0" bIns="0" rtlCol="0" anchor="t">
            <a:spAutoFit/>
          </a:bodyPr>
          <a:lstStyle/>
          <a:p>
            <a:pPr algn="ctr">
              <a:lnSpc>
                <a:spcPts val="3040"/>
              </a:lnSpc>
            </a:pPr>
            <a:r>
              <a:rPr lang="en-US" sz="1900" spc="190" dirty="0">
                <a:solidFill>
                  <a:srgbClr val="000000"/>
                </a:solidFill>
                <a:latin typeface="Lato"/>
                <a:ea typeface="Lato"/>
                <a:cs typeface="Lato"/>
                <a:sym typeface="Lato"/>
              </a:rPr>
              <a:t>Applied machine learning to predict gene functions in fat tissue</a:t>
            </a:r>
          </a:p>
        </p:txBody>
      </p:sp>
      <p:sp>
        <p:nvSpPr>
          <p:cNvPr id="39" name="TextBox 39"/>
          <p:cNvSpPr txBox="1"/>
          <p:nvPr/>
        </p:nvSpPr>
        <p:spPr>
          <a:xfrm>
            <a:off x="3102050" y="4513108"/>
            <a:ext cx="1701074" cy="2265680"/>
          </a:xfrm>
          <a:prstGeom prst="rect">
            <a:avLst/>
          </a:prstGeom>
        </p:spPr>
        <p:txBody>
          <a:bodyPr lIns="0" tIns="0" rIns="0" bIns="0" rtlCol="0" anchor="t">
            <a:spAutoFit/>
          </a:bodyPr>
          <a:lstStyle/>
          <a:p>
            <a:pPr algn="ctr">
              <a:lnSpc>
                <a:spcPts val="3040"/>
              </a:lnSpc>
            </a:pPr>
            <a:r>
              <a:rPr lang="en-US" sz="1900" spc="190">
                <a:solidFill>
                  <a:srgbClr val="000000"/>
                </a:solidFill>
                <a:latin typeface="Lato"/>
                <a:ea typeface="Lato"/>
                <a:cs typeface="Lato"/>
                <a:sym typeface="Lato"/>
              </a:rPr>
              <a:t>Found sex-biased gene expression under evolutionary pressure</a:t>
            </a:r>
          </a:p>
        </p:txBody>
      </p:sp>
      <p:sp>
        <p:nvSpPr>
          <p:cNvPr id="40" name="TextBox 11">
            <a:extLst>
              <a:ext uri="{FF2B5EF4-FFF2-40B4-BE49-F238E27FC236}">
                <a16:creationId xmlns:a16="http://schemas.microsoft.com/office/drawing/2014/main" id="{CDA60B46-2197-CAB8-4463-EAD5201A71B6}"/>
              </a:ext>
            </a:extLst>
          </p:cNvPr>
          <p:cNvSpPr txBox="1"/>
          <p:nvPr/>
        </p:nvSpPr>
        <p:spPr>
          <a:xfrm>
            <a:off x="17283112" y="9573972"/>
            <a:ext cx="343442" cy="392287"/>
          </a:xfrm>
          <a:prstGeom prst="rect">
            <a:avLst/>
          </a:prstGeom>
        </p:spPr>
        <p:txBody>
          <a:bodyPr lIns="0" tIns="0" rIns="0" bIns="0" rtlCol="0" anchor="t">
            <a:spAutoFit/>
          </a:bodyPr>
          <a:lstStyle/>
          <a:p>
            <a:pPr marL="0" lvl="0" indent="0" algn="l">
              <a:lnSpc>
                <a:spcPts val="3252"/>
              </a:lnSpc>
            </a:pPr>
            <a:r>
              <a:rPr lang="en-US" sz="2323" b="1" spc="116" dirty="0">
                <a:solidFill>
                  <a:srgbClr val="000000"/>
                </a:solidFill>
                <a:latin typeface="Helios Extended Bold"/>
                <a:ea typeface="Helios Extended Bold"/>
                <a:cs typeface="Helios Extended Bold"/>
                <a:sym typeface="Helios Extended Bold"/>
              </a:rPr>
              <a:t>5</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259300" y="9258300"/>
            <a:ext cx="248490" cy="248490"/>
            <a:chOff x="0" y="0"/>
            <a:chExt cx="812800" cy="812800"/>
          </a:xfrm>
        </p:grpSpPr>
        <p:sp>
          <p:nvSpPr>
            <p:cNvPr id="3" name="Freeform 3"/>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00000"/>
            </a:solidFill>
          </p:spPr>
          <p:txBody>
            <a:bodyPr/>
            <a:lstStyle/>
            <a:p>
              <a:endParaRPr lang="en-IL"/>
            </a:p>
          </p:txBody>
        </p:sp>
        <p:sp>
          <p:nvSpPr>
            <p:cNvPr id="4" name="TextBox 4"/>
            <p:cNvSpPr txBox="1"/>
            <p:nvPr/>
          </p:nvSpPr>
          <p:spPr>
            <a:xfrm>
              <a:off x="0" y="-47625"/>
              <a:ext cx="812800" cy="860425"/>
            </a:xfrm>
            <a:prstGeom prst="rect">
              <a:avLst/>
            </a:prstGeom>
          </p:spPr>
          <p:txBody>
            <a:bodyPr lIns="50800" tIns="50800" rIns="50800" bIns="50800" rtlCol="0" anchor="ctr"/>
            <a:lstStyle/>
            <a:p>
              <a:pPr algn="ctr">
                <a:lnSpc>
                  <a:spcPts val="3359"/>
                </a:lnSpc>
              </a:pPr>
              <a:endParaRPr/>
            </a:p>
          </p:txBody>
        </p:sp>
      </p:grpSp>
      <p:grpSp>
        <p:nvGrpSpPr>
          <p:cNvPr id="5" name="Group 5"/>
          <p:cNvGrpSpPr/>
          <p:nvPr/>
        </p:nvGrpSpPr>
        <p:grpSpPr>
          <a:xfrm>
            <a:off x="780210" y="780210"/>
            <a:ext cx="248490" cy="248490"/>
            <a:chOff x="0" y="0"/>
            <a:chExt cx="812800" cy="812800"/>
          </a:xfrm>
        </p:grpSpPr>
        <p:sp>
          <p:nvSpPr>
            <p:cNvPr id="6" name="Freeform 6"/>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00000"/>
            </a:solidFill>
          </p:spPr>
          <p:txBody>
            <a:bodyPr/>
            <a:lstStyle/>
            <a:p>
              <a:endParaRPr lang="en-IL"/>
            </a:p>
          </p:txBody>
        </p:sp>
        <p:sp>
          <p:nvSpPr>
            <p:cNvPr id="7" name="TextBox 7"/>
            <p:cNvSpPr txBox="1"/>
            <p:nvPr/>
          </p:nvSpPr>
          <p:spPr>
            <a:xfrm>
              <a:off x="0" y="-47625"/>
              <a:ext cx="812800" cy="860425"/>
            </a:xfrm>
            <a:prstGeom prst="rect">
              <a:avLst/>
            </a:prstGeom>
          </p:spPr>
          <p:txBody>
            <a:bodyPr lIns="50800" tIns="50800" rIns="50800" bIns="50800" rtlCol="0" anchor="ctr"/>
            <a:lstStyle/>
            <a:p>
              <a:pPr algn="ctr">
                <a:lnSpc>
                  <a:spcPts val="3359"/>
                </a:lnSpc>
              </a:pPr>
              <a:endParaRPr/>
            </a:p>
          </p:txBody>
        </p:sp>
      </p:grpSp>
      <p:sp>
        <p:nvSpPr>
          <p:cNvPr id="8" name="TextBox 8"/>
          <p:cNvSpPr txBox="1"/>
          <p:nvPr/>
        </p:nvSpPr>
        <p:spPr>
          <a:xfrm>
            <a:off x="1882226" y="945354"/>
            <a:ext cx="14523548" cy="1076325"/>
          </a:xfrm>
          <a:prstGeom prst="rect">
            <a:avLst/>
          </a:prstGeom>
        </p:spPr>
        <p:txBody>
          <a:bodyPr lIns="0" tIns="0" rIns="0" bIns="0" rtlCol="0" anchor="t">
            <a:spAutoFit/>
          </a:bodyPr>
          <a:lstStyle/>
          <a:p>
            <a:pPr marL="0" lvl="0" indent="0" algn="ctr">
              <a:lnSpc>
                <a:spcPts val="8400"/>
              </a:lnSpc>
            </a:pPr>
            <a:r>
              <a:rPr lang="en-US" sz="6000" b="1" spc="300">
                <a:solidFill>
                  <a:srgbClr val="000000"/>
                </a:solidFill>
                <a:latin typeface="Helios Extended Bold"/>
                <a:ea typeface="Helios Extended Bold"/>
                <a:cs typeface="Helios Extended Bold"/>
                <a:sym typeface="Helios Extended Bold"/>
              </a:rPr>
              <a:t>DATASET OVERVEIW</a:t>
            </a:r>
          </a:p>
        </p:txBody>
      </p:sp>
      <p:sp>
        <p:nvSpPr>
          <p:cNvPr id="9" name="TextBox 9"/>
          <p:cNvSpPr txBox="1"/>
          <p:nvPr/>
        </p:nvSpPr>
        <p:spPr>
          <a:xfrm>
            <a:off x="1522363" y="8416931"/>
            <a:ext cx="14408911" cy="1243965"/>
          </a:xfrm>
          <a:prstGeom prst="rect">
            <a:avLst/>
          </a:prstGeom>
        </p:spPr>
        <p:txBody>
          <a:bodyPr lIns="0" tIns="0" rIns="0" bIns="0" rtlCol="0" anchor="t">
            <a:spAutoFit/>
          </a:bodyPr>
          <a:lstStyle/>
          <a:p>
            <a:pPr algn="ctr">
              <a:lnSpc>
                <a:spcPts val="3359"/>
              </a:lnSpc>
              <a:spcBef>
                <a:spcPct val="0"/>
              </a:spcBef>
            </a:pPr>
            <a:r>
              <a:rPr lang="en-US" sz="2399" spc="239">
                <a:solidFill>
                  <a:srgbClr val="000000"/>
                </a:solidFill>
                <a:latin typeface="Lato"/>
                <a:ea typeface="Lato"/>
                <a:cs typeface="Lato"/>
                <a:sym typeface="Lato"/>
              </a:rPr>
              <a:t>The GTEx dataset provides large-scale RNA sequencing data from multiple human tissues, allows us to explore gene expression differences across tissues and analyze the impact of gender on biological pathways</a:t>
            </a:r>
          </a:p>
        </p:txBody>
      </p:sp>
      <p:sp>
        <p:nvSpPr>
          <p:cNvPr id="10" name="TextBox 10"/>
          <p:cNvSpPr txBox="1"/>
          <p:nvPr/>
        </p:nvSpPr>
        <p:spPr>
          <a:xfrm>
            <a:off x="17283112" y="9573972"/>
            <a:ext cx="343442" cy="392287"/>
          </a:xfrm>
          <a:prstGeom prst="rect">
            <a:avLst/>
          </a:prstGeom>
        </p:spPr>
        <p:txBody>
          <a:bodyPr lIns="0" tIns="0" rIns="0" bIns="0" rtlCol="0" anchor="t">
            <a:spAutoFit/>
          </a:bodyPr>
          <a:lstStyle/>
          <a:p>
            <a:pPr marL="0" lvl="0" indent="0" algn="l">
              <a:lnSpc>
                <a:spcPts val="3252"/>
              </a:lnSpc>
            </a:pPr>
            <a:r>
              <a:rPr lang="en-US" sz="2323" b="1" spc="116" dirty="0">
                <a:solidFill>
                  <a:srgbClr val="000000"/>
                </a:solidFill>
                <a:latin typeface="Helios Extended Bold"/>
                <a:ea typeface="Helios Extended Bold"/>
                <a:cs typeface="Helios Extended Bold"/>
                <a:sym typeface="Helios Extended Bold"/>
              </a:rPr>
              <a:t>6</a:t>
            </a:r>
          </a:p>
        </p:txBody>
      </p:sp>
      <p:sp>
        <p:nvSpPr>
          <p:cNvPr id="11" name="Freeform 11"/>
          <p:cNvSpPr/>
          <p:nvPr/>
        </p:nvSpPr>
        <p:spPr>
          <a:xfrm>
            <a:off x="1882226" y="2317517"/>
            <a:ext cx="13413786" cy="5851764"/>
          </a:xfrm>
          <a:custGeom>
            <a:avLst/>
            <a:gdLst/>
            <a:ahLst/>
            <a:cxnLst/>
            <a:rect l="l" t="t" r="r" b="b"/>
            <a:pathLst>
              <a:path w="13413786" h="5851764">
                <a:moveTo>
                  <a:pt x="0" y="0"/>
                </a:moveTo>
                <a:lnTo>
                  <a:pt x="13413786" y="0"/>
                </a:lnTo>
                <a:lnTo>
                  <a:pt x="13413786" y="5851764"/>
                </a:lnTo>
                <a:lnTo>
                  <a:pt x="0" y="5851764"/>
                </a:lnTo>
                <a:lnTo>
                  <a:pt x="0" y="0"/>
                </a:lnTo>
                <a:close/>
              </a:path>
            </a:pathLst>
          </a:custGeom>
          <a:blipFill>
            <a:blip r:embed="rId3"/>
            <a:stretch>
              <a:fillRect/>
            </a:stretch>
          </a:blipFill>
        </p:spPr>
        <p:txBody>
          <a:bodyPr/>
          <a:lstStyle/>
          <a:p>
            <a:pPr marL="0" algn="r" defTabSz="914400" rtl="1" eaLnBrk="1" latinLnBrk="0" hangingPunct="1"/>
            <a:endParaRPr lang="en-IL"/>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708186" y="1326430"/>
            <a:ext cx="21996186" cy="7634140"/>
            <a:chOff x="0" y="0"/>
            <a:chExt cx="1170957" cy="406400"/>
          </a:xfrm>
        </p:grpSpPr>
        <p:sp>
          <p:nvSpPr>
            <p:cNvPr id="3" name="Freeform 3"/>
            <p:cNvSpPr/>
            <p:nvPr/>
          </p:nvSpPr>
          <p:spPr>
            <a:xfrm>
              <a:off x="0" y="0"/>
              <a:ext cx="1170957" cy="406400"/>
            </a:xfrm>
            <a:custGeom>
              <a:avLst/>
              <a:gdLst/>
              <a:ahLst/>
              <a:cxnLst/>
              <a:rect l="l" t="t" r="r" b="b"/>
              <a:pathLst>
                <a:path w="1170957" h="406400">
                  <a:moveTo>
                    <a:pt x="967757" y="0"/>
                  </a:moveTo>
                  <a:cubicBezTo>
                    <a:pt x="1079981" y="0"/>
                    <a:pt x="1170957" y="90976"/>
                    <a:pt x="1170957" y="203200"/>
                  </a:cubicBezTo>
                  <a:cubicBezTo>
                    <a:pt x="1170957" y="315424"/>
                    <a:pt x="1079981" y="406400"/>
                    <a:pt x="967757" y="406400"/>
                  </a:cubicBezTo>
                  <a:lnTo>
                    <a:pt x="203200" y="406400"/>
                  </a:lnTo>
                  <a:cubicBezTo>
                    <a:pt x="90976" y="406400"/>
                    <a:pt x="0" y="315424"/>
                    <a:pt x="0" y="203200"/>
                  </a:cubicBezTo>
                  <a:cubicBezTo>
                    <a:pt x="0" y="90976"/>
                    <a:pt x="90976" y="0"/>
                    <a:pt x="203200" y="0"/>
                  </a:cubicBezTo>
                  <a:close/>
                </a:path>
              </a:pathLst>
            </a:custGeom>
            <a:solidFill>
              <a:srgbClr val="F2F1F1">
                <a:alpha val="80000"/>
              </a:srgbClr>
            </a:solidFill>
          </p:spPr>
          <p:txBody>
            <a:bodyPr/>
            <a:lstStyle/>
            <a:p>
              <a:endParaRPr lang="en-IL"/>
            </a:p>
          </p:txBody>
        </p:sp>
        <p:sp>
          <p:nvSpPr>
            <p:cNvPr id="4" name="TextBox 4"/>
            <p:cNvSpPr txBox="1"/>
            <p:nvPr/>
          </p:nvSpPr>
          <p:spPr>
            <a:xfrm>
              <a:off x="0" y="-47625"/>
              <a:ext cx="1170957" cy="454025"/>
            </a:xfrm>
            <a:prstGeom prst="rect">
              <a:avLst/>
            </a:prstGeom>
          </p:spPr>
          <p:txBody>
            <a:bodyPr lIns="50800" tIns="50800" rIns="50800" bIns="50800" rtlCol="0" anchor="ctr"/>
            <a:lstStyle/>
            <a:p>
              <a:pPr algn="ctr">
                <a:lnSpc>
                  <a:spcPts val="3359"/>
                </a:lnSpc>
              </a:pPr>
              <a:endParaRPr/>
            </a:p>
          </p:txBody>
        </p:sp>
      </p:grpSp>
      <p:grpSp>
        <p:nvGrpSpPr>
          <p:cNvPr id="5" name="Group 5"/>
          <p:cNvGrpSpPr/>
          <p:nvPr/>
        </p:nvGrpSpPr>
        <p:grpSpPr>
          <a:xfrm>
            <a:off x="1028700" y="9009810"/>
            <a:ext cx="248490" cy="248490"/>
            <a:chOff x="0" y="0"/>
            <a:chExt cx="812800" cy="812800"/>
          </a:xfrm>
        </p:grpSpPr>
        <p:sp>
          <p:nvSpPr>
            <p:cNvPr id="6" name="Freeform 6"/>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00000"/>
            </a:solidFill>
          </p:spPr>
          <p:txBody>
            <a:bodyPr/>
            <a:lstStyle/>
            <a:p>
              <a:endParaRPr lang="en-IL"/>
            </a:p>
          </p:txBody>
        </p:sp>
        <p:sp>
          <p:nvSpPr>
            <p:cNvPr id="7" name="TextBox 7"/>
            <p:cNvSpPr txBox="1"/>
            <p:nvPr/>
          </p:nvSpPr>
          <p:spPr>
            <a:xfrm>
              <a:off x="0" y="-47625"/>
              <a:ext cx="812800" cy="860425"/>
            </a:xfrm>
            <a:prstGeom prst="rect">
              <a:avLst/>
            </a:prstGeom>
          </p:spPr>
          <p:txBody>
            <a:bodyPr lIns="50800" tIns="50800" rIns="50800" bIns="50800" rtlCol="0" anchor="ctr"/>
            <a:lstStyle/>
            <a:p>
              <a:pPr algn="ctr">
                <a:lnSpc>
                  <a:spcPts val="3359"/>
                </a:lnSpc>
              </a:pPr>
              <a:endParaRPr/>
            </a:p>
          </p:txBody>
        </p:sp>
      </p:grpSp>
      <p:grpSp>
        <p:nvGrpSpPr>
          <p:cNvPr id="8" name="Group 8"/>
          <p:cNvGrpSpPr/>
          <p:nvPr/>
        </p:nvGrpSpPr>
        <p:grpSpPr>
          <a:xfrm>
            <a:off x="17010810" y="1028700"/>
            <a:ext cx="248490" cy="248490"/>
            <a:chOff x="0" y="0"/>
            <a:chExt cx="812800" cy="812800"/>
          </a:xfrm>
        </p:grpSpPr>
        <p:sp>
          <p:nvSpPr>
            <p:cNvPr id="9" name="Freeform 9"/>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00000"/>
            </a:solidFill>
          </p:spPr>
          <p:txBody>
            <a:bodyPr/>
            <a:lstStyle/>
            <a:p>
              <a:endParaRPr lang="en-IL"/>
            </a:p>
          </p:txBody>
        </p:sp>
        <p:sp>
          <p:nvSpPr>
            <p:cNvPr id="10" name="TextBox 10"/>
            <p:cNvSpPr txBox="1"/>
            <p:nvPr/>
          </p:nvSpPr>
          <p:spPr>
            <a:xfrm>
              <a:off x="0" y="-47625"/>
              <a:ext cx="812800" cy="860425"/>
            </a:xfrm>
            <a:prstGeom prst="rect">
              <a:avLst/>
            </a:prstGeom>
          </p:spPr>
          <p:txBody>
            <a:bodyPr lIns="50800" tIns="50800" rIns="50800" bIns="50800" rtlCol="0" anchor="ctr"/>
            <a:lstStyle/>
            <a:p>
              <a:pPr algn="ctr">
                <a:lnSpc>
                  <a:spcPts val="3359"/>
                </a:lnSpc>
              </a:pPr>
              <a:endParaRPr/>
            </a:p>
          </p:txBody>
        </p:sp>
      </p:grpSp>
      <p:sp>
        <p:nvSpPr>
          <p:cNvPr id="11" name="Freeform 11"/>
          <p:cNvSpPr/>
          <p:nvPr/>
        </p:nvSpPr>
        <p:spPr>
          <a:xfrm>
            <a:off x="12318307" y="5717930"/>
            <a:ext cx="5300094" cy="4114800"/>
          </a:xfrm>
          <a:custGeom>
            <a:avLst/>
            <a:gdLst/>
            <a:ahLst/>
            <a:cxnLst/>
            <a:rect l="l" t="t" r="r" b="b"/>
            <a:pathLst>
              <a:path w="5300094" h="4114800">
                <a:moveTo>
                  <a:pt x="0" y="0"/>
                </a:moveTo>
                <a:lnTo>
                  <a:pt x="5300094" y="0"/>
                </a:lnTo>
                <a:lnTo>
                  <a:pt x="5300094"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L"/>
          </a:p>
        </p:txBody>
      </p:sp>
      <p:sp>
        <p:nvSpPr>
          <p:cNvPr id="12" name="TextBox 12"/>
          <p:cNvSpPr txBox="1"/>
          <p:nvPr/>
        </p:nvSpPr>
        <p:spPr>
          <a:xfrm>
            <a:off x="1028700" y="3665955"/>
            <a:ext cx="10453817" cy="2654637"/>
          </a:xfrm>
          <a:prstGeom prst="rect">
            <a:avLst/>
          </a:prstGeom>
        </p:spPr>
        <p:txBody>
          <a:bodyPr lIns="0" tIns="0" rIns="0" bIns="0" rtlCol="0" anchor="t">
            <a:spAutoFit/>
          </a:bodyPr>
          <a:lstStyle/>
          <a:p>
            <a:pPr marL="456857" lvl="1" indent="-228428" algn="l">
              <a:lnSpc>
                <a:spcPts val="2962"/>
              </a:lnSpc>
              <a:buFont typeface="Arial"/>
              <a:buChar char="•"/>
            </a:pPr>
            <a:r>
              <a:rPr lang="en-US" sz="2116" spc="211" dirty="0">
                <a:solidFill>
                  <a:srgbClr val="000000"/>
                </a:solidFill>
                <a:latin typeface="Lato"/>
                <a:ea typeface="Lato"/>
                <a:cs typeface="Lato"/>
                <a:sym typeface="Lato"/>
              </a:rPr>
              <a:t>Gender-specific gene expression influence biological pathways.</a:t>
            </a:r>
          </a:p>
          <a:p>
            <a:pPr marL="228429" lvl="1" algn="l">
              <a:lnSpc>
                <a:spcPts val="2962"/>
              </a:lnSpc>
            </a:pPr>
            <a:endParaRPr lang="en-US" sz="2116" spc="211" dirty="0">
              <a:solidFill>
                <a:srgbClr val="000000"/>
              </a:solidFill>
              <a:latin typeface="Lato"/>
              <a:ea typeface="Lato"/>
              <a:cs typeface="Lato"/>
              <a:sym typeface="Lato"/>
            </a:endParaRPr>
          </a:p>
          <a:p>
            <a:pPr marL="456857" lvl="1" indent="-228428">
              <a:lnSpc>
                <a:spcPts val="2962"/>
              </a:lnSpc>
              <a:buFont typeface="Arial"/>
              <a:buChar char="•"/>
            </a:pPr>
            <a:r>
              <a:rPr lang="en-US" sz="2116" spc="211" dirty="0">
                <a:solidFill>
                  <a:srgbClr val="000000"/>
                </a:solidFill>
                <a:latin typeface="Lato"/>
                <a:ea typeface="Lato"/>
                <a:cs typeface="Lato"/>
                <a:sym typeface="Lato"/>
              </a:rPr>
              <a:t>Gene expression data will show sex-biased expression patterns.</a:t>
            </a:r>
          </a:p>
          <a:p>
            <a:pPr algn="l">
              <a:lnSpc>
                <a:spcPts val="2962"/>
              </a:lnSpc>
            </a:pPr>
            <a:endParaRPr lang="en-US" sz="2116" spc="211" dirty="0">
              <a:solidFill>
                <a:srgbClr val="000000"/>
              </a:solidFill>
              <a:latin typeface="Lato"/>
              <a:ea typeface="Lato"/>
              <a:cs typeface="Lato"/>
              <a:sym typeface="Lato"/>
            </a:endParaRPr>
          </a:p>
          <a:p>
            <a:pPr marL="456857" lvl="1" indent="-228428" algn="l">
              <a:lnSpc>
                <a:spcPts val="2962"/>
              </a:lnSpc>
              <a:spcBef>
                <a:spcPct val="0"/>
              </a:spcBef>
              <a:buFont typeface="Arial"/>
              <a:buChar char="•"/>
            </a:pPr>
            <a:r>
              <a:rPr lang="en-US" sz="2116" spc="211" dirty="0">
                <a:solidFill>
                  <a:srgbClr val="000000"/>
                </a:solidFill>
                <a:latin typeface="Lato"/>
                <a:ea typeface="Lato"/>
                <a:cs typeface="Lato"/>
                <a:sym typeface="Lato"/>
              </a:rPr>
              <a:t>Enrichment analysis will reveal biologically meaningful gender-based pathways that could have implications for personalized medicine.</a:t>
            </a:r>
          </a:p>
          <a:p>
            <a:pPr marL="0" lvl="0" indent="0" algn="l">
              <a:lnSpc>
                <a:spcPts val="2962"/>
              </a:lnSpc>
              <a:spcBef>
                <a:spcPct val="0"/>
              </a:spcBef>
            </a:pPr>
            <a:endParaRPr lang="en-US" sz="2116" spc="211" dirty="0">
              <a:solidFill>
                <a:srgbClr val="000000"/>
              </a:solidFill>
              <a:latin typeface="Lato"/>
              <a:ea typeface="Lato"/>
              <a:cs typeface="Lato"/>
              <a:sym typeface="Lato"/>
            </a:endParaRPr>
          </a:p>
        </p:txBody>
      </p:sp>
      <p:sp>
        <p:nvSpPr>
          <p:cNvPr id="13" name="TextBox 13"/>
          <p:cNvSpPr txBox="1"/>
          <p:nvPr/>
        </p:nvSpPr>
        <p:spPr>
          <a:xfrm>
            <a:off x="235196" y="1855337"/>
            <a:ext cx="15529061" cy="1076325"/>
          </a:xfrm>
          <a:prstGeom prst="rect">
            <a:avLst/>
          </a:prstGeom>
        </p:spPr>
        <p:txBody>
          <a:bodyPr lIns="0" tIns="0" rIns="0" bIns="0" rtlCol="0" anchor="t">
            <a:spAutoFit/>
          </a:bodyPr>
          <a:lstStyle/>
          <a:p>
            <a:pPr marL="0" lvl="0" indent="0" algn="ctr">
              <a:lnSpc>
                <a:spcPts val="8400"/>
              </a:lnSpc>
            </a:pPr>
            <a:r>
              <a:rPr lang="en-US" sz="6000" b="1" spc="300">
                <a:solidFill>
                  <a:srgbClr val="000000"/>
                </a:solidFill>
                <a:latin typeface="Helios Extended Bold"/>
                <a:ea typeface="Helios Extended Bold"/>
                <a:cs typeface="Helios Extended Bold"/>
                <a:sym typeface="Helios Extended Bold"/>
              </a:rPr>
              <a:t>OUR HYPOTHESIS</a:t>
            </a:r>
          </a:p>
        </p:txBody>
      </p:sp>
      <p:sp>
        <p:nvSpPr>
          <p:cNvPr id="14" name="TextBox 14"/>
          <p:cNvSpPr txBox="1"/>
          <p:nvPr/>
        </p:nvSpPr>
        <p:spPr>
          <a:xfrm>
            <a:off x="17283112" y="9573972"/>
            <a:ext cx="547688" cy="392287"/>
          </a:xfrm>
          <a:prstGeom prst="rect">
            <a:avLst/>
          </a:prstGeom>
        </p:spPr>
        <p:txBody>
          <a:bodyPr wrap="square" lIns="0" tIns="0" rIns="0" bIns="0" rtlCol="0" anchor="t">
            <a:spAutoFit/>
          </a:bodyPr>
          <a:lstStyle/>
          <a:p>
            <a:pPr marL="0" lvl="0" indent="0" algn="l">
              <a:lnSpc>
                <a:spcPts val="3252"/>
              </a:lnSpc>
            </a:pPr>
            <a:r>
              <a:rPr lang="en-US" sz="2323" b="1" spc="116" dirty="0">
                <a:solidFill>
                  <a:srgbClr val="000000"/>
                </a:solidFill>
                <a:latin typeface="Helios Extended Bold"/>
                <a:ea typeface="Helios Extended Bold"/>
                <a:cs typeface="Helios Extended Bold"/>
                <a:sym typeface="Helios Extended Bold"/>
              </a:rPr>
              <a:t>10</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8548769" y="2529339"/>
            <a:ext cx="8834775" cy="2078582"/>
          </a:xfrm>
          <a:prstGeom prst="rect">
            <a:avLst/>
          </a:prstGeom>
        </p:spPr>
        <p:txBody>
          <a:bodyPr lIns="0" tIns="0" rIns="0" bIns="0" rtlCol="0" anchor="t">
            <a:spAutoFit/>
          </a:bodyPr>
          <a:lstStyle/>
          <a:p>
            <a:pPr algn="l">
              <a:lnSpc>
                <a:spcPts val="8400"/>
              </a:lnSpc>
            </a:pPr>
            <a:r>
              <a:rPr lang="en-US" sz="6000" b="1" spc="300" dirty="0">
                <a:solidFill>
                  <a:srgbClr val="000000"/>
                </a:solidFill>
                <a:latin typeface="Helios Extended Bold"/>
                <a:ea typeface="Helios Extended Bold"/>
                <a:cs typeface="Helios Extended Bold"/>
                <a:sym typeface="Helios Extended Bold"/>
              </a:rPr>
              <a:t>EXPERIMENTAL TOOLS</a:t>
            </a:r>
          </a:p>
        </p:txBody>
      </p:sp>
      <p:sp>
        <p:nvSpPr>
          <p:cNvPr id="3" name="TextBox 3"/>
          <p:cNvSpPr txBox="1"/>
          <p:nvPr/>
        </p:nvSpPr>
        <p:spPr>
          <a:xfrm>
            <a:off x="8664822" y="5168003"/>
            <a:ext cx="7380401" cy="3318024"/>
          </a:xfrm>
          <a:prstGeom prst="rect">
            <a:avLst/>
          </a:prstGeom>
        </p:spPr>
        <p:txBody>
          <a:bodyPr lIns="0" tIns="0" rIns="0" bIns="0" rtlCol="0" anchor="t">
            <a:spAutoFit/>
          </a:bodyPr>
          <a:lstStyle/>
          <a:p>
            <a:pPr marL="708537" lvl="1" indent="-354268" algn="l">
              <a:lnSpc>
                <a:spcPts val="5250"/>
              </a:lnSpc>
              <a:buFont typeface="Arial"/>
              <a:buChar char="•"/>
            </a:pPr>
            <a:r>
              <a:rPr lang="en-US" sz="3281" spc="328" dirty="0">
                <a:solidFill>
                  <a:srgbClr val="000000"/>
                </a:solidFill>
                <a:latin typeface="Lato"/>
                <a:ea typeface="Lato"/>
                <a:cs typeface="Lato"/>
                <a:sym typeface="Lato"/>
              </a:rPr>
              <a:t>GTEx dataset</a:t>
            </a:r>
          </a:p>
          <a:p>
            <a:pPr marL="708537" lvl="1" indent="-354268" algn="l">
              <a:lnSpc>
                <a:spcPts val="5250"/>
              </a:lnSpc>
              <a:buFont typeface="Arial"/>
              <a:buChar char="•"/>
            </a:pPr>
            <a:r>
              <a:rPr lang="en-US" sz="3281" spc="328" dirty="0">
                <a:solidFill>
                  <a:srgbClr val="000000"/>
                </a:solidFill>
                <a:latin typeface="Lato"/>
                <a:ea typeface="Lato"/>
                <a:cs typeface="Lato"/>
                <a:sym typeface="Lato"/>
              </a:rPr>
              <a:t>WGCNA</a:t>
            </a:r>
          </a:p>
          <a:p>
            <a:pPr marL="708537" lvl="1" indent="-354268" algn="l">
              <a:lnSpc>
                <a:spcPts val="5250"/>
              </a:lnSpc>
              <a:buFont typeface="Arial"/>
              <a:buChar char="•"/>
            </a:pPr>
            <a:r>
              <a:rPr lang="en-US" sz="3281" spc="328" dirty="0">
                <a:solidFill>
                  <a:srgbClr val="000000"/>
                </a:solidFill>
                <a:latin typeface="Lato"/>
                <a:ea typeface="Lato"/>
                <a:cs typeface="Lato"/>
                <a:sym typeface="Lato"/>
              </a:rPr>
              <a:t>Machine learning models</a:t>
            </a:r>
          </a:p>
          <a:p>
            <a:pPr marL="708537" lvl="1" indent="-354268" algn="l">
              <a:lnSpc>
                <a:spcPts val="5250"/>
              </a:lnSpc>
              <a:buFont typeface="Arial"/>
              <a:buChar char="•"/>
            </a:pPr>
            <a:r>
              <a:rPr lang="en-US" sz="3281" spc="328" dirty="0">
                <a:solidFill>
                  <a:srgbClr val="000000"/>
                </a:solidFill>
                <a:latin typeface="Lato"/>
                <a:ea typeface="Lato"/>
                <a:cs typeface="Lato"/>
                <a:sym typeface="Lato"/>
              </a:rPr>
              <a:t>Enrichment analysis</a:t>
            </a:r>
          </a:p>
          <a:p>
            <a:pPr marL="708537" lvl="1" indent="-354268" algn="l">
              <a:lnSpc>
                <a:spcPts val="5250"/>
              </a:lnSpc>
              <a:buFont typeface="Arial"/>
              <a:buChar char="•"/>
            </a:pPr>
            <a:r>
              <a:rPr lang="en-US" sz="3281" spc="328" dirty="0">
                <a:solidFill>
                  <a:srgbClr val="000000"/>
                </a:solidFill>
                <a:latin typeface="Lato"/>
                <a:ea typeface="Lato"/>
                <a:cs typeface="Lato"/>
                <a:sym typeface="Lato"/>
              </a:rPr>
              <a:t>KEGG</a:t>
            </a:r>
          </a:p>
        </p:txBody>
      </p:sp>
      <p:grpSp>
        <p:nvGrpSpPr>
          <p:cNvPr id="4" name="Group 4"/>
          <p:cNvGrpSpPr/>
          <p:nvPr/>
        </p:nvGrpSpPr>
        <p:grpSpPr>
          <a:xfrm>
            <a:off x="1028700" y="1028700"/>
            <a:ext cx="6993306" cy="9258300"/>
            <a:chOff x="0" y="0"/>
            <a:chExt cx="2949262" cy="3904471"/>
          </a:xfrm>
        </p:grpSpPr>
        <p:sp>
          <p:nvSpPr>
            <p:cNvPr id="5" name="Freeform 5"/>
            <p:cNvSpPr/>
            <p:nvPr/>
          </p:nvSpPr>
          <p:spPr>
            <a:xfrm>
              <a:off x="0" y="0"/>
              <a:ext cx="2949262" cy="3904471"/>
            </a:xfrm>
            <a:custGeom>
              <a:avLst/>
              <a:gdLst/>
              <a:ahLst/>
              <a:cxnLst/>
              <a:rect l="l" t="t" r="r" b="b"/>
              <a:pathLst>
                <a:path w="2949262" h="3904471">
                  <a:moveTo>
                    <a:pt x="0" y="0"/>
                  </a:moveTo>
                  <a:lnTo>
                    <a:pt x="2949262" y="0"/>
                  </a:lnTo>
                  <a:lnTo>
                    <a:pt x="2949262" y="3904471"/>
                  </a:lnTo>
                  <a:lnTo>
                    <a:pt x="0" y="3904471"/>
                  </a:lnTo>
                  <a:close/>
                </a:path>
              </a:pathLst>
            </a:custGeom>
            <a:blipFill>
              <a:blip r:embed="rId3"/>
              <a:stretch>
                <a:fillRect l="-53630" r="-53630"/>
              </a:stretch>
            </a:blipFill>
          </p:spPr>
          <p:txBody>
            <a:bodyPr/>
            <a:lstStyle/>
            <a:p>
              <a:endParaRPr lang="en-IL"/>
            </a:p>
          </p:txBody>
        </p:sp>
      </p:grpSp>
      <p:grpSp>
        <p:nvGrpSpPr>
          <p:cNvPr id="6" name="Group 6"/>
          <p:cNvGrpSpPr/>
          <p:nvPr/>
        </p:nvGrpSpPr>
        <p:grpSpPr>
          <a:xfrm>
            <a:off x="17259300" y="9296400"/>
            <a:ext cx="248490" cy="248490"/>
            <a:chOff x="0" y="0"/>
            <a:chExt cx="812800" cy="812800"/>
          </a:xfrm>
        </p:grpSpPr>
        <p:sp>
          <p:nvSpPr>
            <p:cNvPr id="7" name="Freeform 7"/>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00000"/>
            </a:solidFill>
          </p:spPr>
          <p:txBody>
            <a:bodyPr/>
            <a:lstStyle/>
            <a:p>
              <a:endParaRPr lang="en-IL"/>
            </a:p>
          </p:txBody>
        </p:sp>
        <p:sp>
          <p:nvSpPr>
            <p:cNvPr id="8" name="TextBox 8"/>
            <p:cNvSpPr txBox="1"/>
            <p:nvPr/>
          </p:nvSpPr>
          <p:spPr>
            <a:xfrm>
              <a:off x="0" y="-47625"/>
              <a:ext cx="812800" cy="860425"/>
            </a:xfrm>
            <a:prstGeom prst="rect">
              <a:avLst/>
            </a:prstGeom>
          </p:spPr>
          <p:txBody>
            <a:bodyPr lIns="50800" tIns="50800" rIns="50800" bIns="50800" rtlCol="0" anchor="ctr"/>
            <a:lstStyle/>
            <a:p>
              <a:pPr algn="ctr">
                <a:lnSpc>
                  <a:spcPts val="3359"/>
                </a:lnSpc>
              </a:pPr>
              <a:endParaRPr/>
            </a:p>
          </p:txBody>
        </p:sp>
      </p:grpSp>
      <p:grpSp>
        <p:nvGrpSpPr>
          <p:cNvPr id="9" name="Group 9"/>
          <p:cNvGrpSpPr/>
          <p:nvPr/>
        </p:nvGrpSpPr>
        <p:grpSpPr>
          <a:xfrm>
            <a:off x="780210" y="794498"/>
            <a:ext cx="248490" cy="248490"/>
            <a:chOff x="0" y="0"/>
            <a:chExt cx="812800" cy="812800"/>
          </a:xfrm>
        </p:grpSpPr>
        <p:sp>
          <p:nvSpPr>
            <p:cNvPr id="10" name="Freeform 10"/>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00000"/>
            </a:solidFill>
          </p:spPr>
          <p:txBody>
            <a:bodyPr/>
            <a:lstStyle/>
            <a:p>
              <a:endParaRPr lang="en-IL"/>
            </a:p>
          </p:txBody>
        </p:sp>
        <p:sp>
          <p:nvSpPr>
            <p:cNvPr id="11" name="TextBox 11"/>
            <p:cNvSpPr txBox="1"/>
            <p:nvPr/>
          </p:nvSpPr>
          <p:spPr>
            <a:xfrm>
              <a:off x="0" y="-47625"/>
              <a:ext cx="812800" cy="860425"/>
            </a:xfrm>
            <a:prstGeom prst="rect">
              <a:avLst/>
            </a:prstGeom>
          </p:spPr>
          <p:txBody>
            <a:bodyPr lIns="50800" tIns="50800" rIns="50800" bIns="50800" rtlCol="0" anchor="ctr"/>
            <a:lstStyle/>
            <a:p>
              <a:pPr algn="ctr">
                <a:lnSpc>
                  <a:spcPts val="3359"/>
                </a:lnSpc>
              </a:pPr>
              <a:endParaRPr/>
            </a:p>
          </p:txBody>
        </p:sp>
      </p:grpSp>
      <p:sp>
        <p:nvSpPr>
          <p:cNvPr id="12" name="TextBox 12"/>
          <p:cNvSpPr txBox="1"/>
          <p:nvPr/>
        </p:nvSpPr>
        <p:spPr>
          <a:xfrm>
            <a:off x="17283112" y="9573972"/>
            <a:ext cx="537969" cy="392287"/>
          </a:xfrm>
          <a:prstGeom prst="rect">
            <a:avLst/>
          </a:prstGeom>
        </p:spPr>
        <p:txBody>
          <a:bodyPr lIns="0" tIns="0" rIns="0" bIns="0" rtlCol="0" anchor="t">
            <a:spAutoFit/>
          </a:bodyPr>
          <a:lstStyle/>
          <a:p>
            <a:pPr marL="0" lvl="0" indent="0" algn="l">
              <a:lnSpc>
                <a:spcPts val="3252"/>
              </a:lnSpc>
            </a:pPr>
            <a:r>
              <a:rPr lang="en-US" sz="2323" b="1" spc="116" dirty="0">
                <a:solidFill>
                  <a:srgbClr val="000000"/>
                </a:solidFill>
                <a:latin typeface="Helios Extended Bold"/>
                <a:ea typeface="Helios Extended Bold"/>
                <a:cs typeface="Helios Extended Bold"/>
                <a:sym typeface="Helios Extended Bold"/>
              </a:rPr>
              <a:t>11</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259300" y="9258300"/>
            <a:ext cx="248490" cy="248490"/>
            <a:chOff x="0" y="0"/>
            <a:chExt cx="812800" cy="812800"/>
          </a:xfrm>
        </p:grpSpPr>
        <p:sp>
          <p:nvSpPr>
            <p:cNvPr id="3" name="Freeform 3"/>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00000"/>
            </a:solidFill>
          </p:spPr>
          <p:txBody>
            <a:bodyPr/>
            <a:lstStyle/>
            <a:p>
              <a:endParaRPr lang="en-IL"/>
            </a:p>
          </p:txBody>
        </p:sp>
        <p:sp>
          <p:nvSpPr>
            <p:cNvPr id="4" name="TextBox 4"/>
            <p:cNvSpPr txBox="1"/>
            <p:nvPr/>
          </p:nvSpPr>
          <p:spPr>
            <a:xfrm>
              <a:off x="0" y="-47625"/>
              <a:ext cx="812800" cy="860425"/>
            </a:xfrm>
            <a:prstGeom prst="rect">
              <a:avLst/>
            </a:prstGeom>
          </p:spPr>
          <p:txBody>
            <a:bodyPr lIns="50800" tIns="50800" rIns="50800" bIns="50800" rtlCol="0" anchor="ctr"/>
            <a:lstStyle/>
            <a:p>
              <a:pPr algn="ctr">
                <a:lnSpc>
                  <a:spcPts val="3359"/>
                </a:lnSpc>
              </a:pPr>
              <a:endParaRPr/>
            </a:p>
          </p:txBody>
        </p:sp>
      </p:grpSp>
      <p:grpSp>
        <p:nvGrpSpPr>
          <p:cNvPr id="5" name="Group 5"/>
          <p:cNvGrpSpPr/>
          <p:nvPr/>
        </p:nvGrpSpPr>
        <p:grpSpPr>
          <a:xfrm>
            <a:off x="718088" y="780210"/>
            <a:ext cx="248490" cy="248490"/>
            <a:chOff x="0" y="0"/>
            <a:chExt cx="812800" cy="812800"/>
          </a:xfrm>
        </p:grpSpPr>
        <p:sp>
          <p:nvSpPr>
            <p:cNvPr id="6" name="Freeform 6"/>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00000"/>
            </a:solidFill>
          </p:spPr>
          <p:txBody>
            <a:bodyPr/>
            <a:lstStyle/>
            <a:p>
              <a:endParaRPr lang="en-IL"/>
            </a:p>
          </p:txBody>
        </p:sp>
        <p:sp>
          <p:nvSpPr>
            <p:cNvPr id="7" name="TextBox 7"/>
            <p:cNvSpPr txBox="1"/>
            <p:nvPr/>
          </p:nvSpPr>
          <p:spPr>
            <a:xfrm>
              <a:off x="0" y="-47625"/>
              <a:ext cx="812800" cy="860425"/>
            </a:xfrm>
            <a:prstGeom prst="rect">
              <a:avLst/>
            </a:prstGeom>
          </p:spPr>
          <p:txBody>
            <a:bodyPr lIns="50800" tIns="50800" rIns="50800" bIns="50800" rtlCol="0" anchor="ctr"/>
            <a:lstStyle/>
            <a:p>
              <a:pPr algn="ctr">
                <a:lnSpc>
                  <a:spcPts val="3359"/>
                </a:lnSpc>
              </a:pPr>
              <a:endParaRPr/>
            </a:p>
          </p:txBody>
        </p:sp>
      </p:grpSp>
      <p:sp>
        <p:nvSpPr>
          <p:cNvPr id="8" name="Freeform 8"/>
          <p:cNvSpPr/>
          <p:nvPr/>
        </p:nvSpPr>
        <p:spPr>
          <a:xfrm>
            <a:off x="1564300" y="1206315"/>
            <a:ext cx="14775736" cy="8994896"/>
          </a:xfrm>
          <a:custGeom>
            <a:avLst/>
            <a:gdLst/>
            <a:ahLst/>
            <a:cxnLst/>
            <a:rect l="l" t="t" r="r" b="b"/>
            <a:pathLst>
              <a:path w="14775736" h="8994896">
                <a:moveTo>
                  <a:pt x="0" y="0"/>
                </a:moveTo>
                <a:lnTo>
                  <a:pt x="14775736" y="0"/>
                </a:lnTo>
                <a:lnTo>
                  <a:pt x="14775736" y="8994896"/>
                </a:lnTo>
                <a:lnTo>
                  <a:pt x="0" y="8994896"/>
                </a:lnTo>
                <a:lnTo>
                  <a:pt x="0" y="0"/>
                </a:lnTo>
                <a:close/>
              </a:path>
            </a:pathLst>
          </a:custGeom>
          <a:blipFill>
            <a:blip r:embed="rId3"/>
            <a:stretch>
              <a:fillRect l="-2378" t="-15730" r="-2714" b="-13745"/>
            </a:stretch>
          </a:blipFill>
        </p:spPr>
        <p:txBody>
          <a:bodyPr/>
          <a:lstStyle/>
          <a:p>
            <a:endParaRPr lang="en-IL"/>
          </a:p>
        </p:txBody>
      </p:sp>
      <p:sp>
        <p:nvSpPr>
          <p:cNvPr id="9" name="TextBox 9"/>
          <p:cNvSpPr txBox="1"/>
          <p:nvPr/>
        </p:nvSpPr>
        <p:spPr>
          <a:xfrm>
            <a:off x="1449340" y="327003"/>
            <a:ext cx="15872082" cy="1076325"/>
          </a:xfrm>
          <a:prstGeom prst="rect">
            <a:avLst/>
          </a:prstGeom>
        </p:spPr>
        <p:txBody>
          <a:bodyPr lIns="0" tIns="0" rIns="0" bIns="0" rtlCol="0" anchor="t">
            <a:spAutoFit/>
          </a:bodyPr>
          <a:lstStyle/>
          <a:p>
            <a:pPr marL="0" lvl="0" indent="0" algn="ctr">
              <a:lnSpc>
                <a:spcPts val="8400"/>
              </a:lnSpc>
            </a:pPr>
            <a:r>
              <a:rPr lang="en-US" sz="6000" b="1" spc="300">
                <a:solidFill>
                  <a:srgbClr val="000000"/>
                </a:solidFill>
                <a:latin typeface="Helios Extended Bold"/>
                <a:ea typeface="Helios Extended Bold"/>
                <a:cs typeface="Helios Extended Bold"/>
                <a:sym typeface="Helios Extended Bold"/>
              </a:rPr>
              <a:t>RESEARCH PLAN</a:t>
            </a:r>
          </a:p>
        </p:txBody>
      </p:sp>
      <p:sp>
        <p:nvSpPr>
          <p:cNvPr id="10" name="TextBox 10"/>
          <p:cNvSpPr txBox="1"/>
          <p:nvPr/>
        </p:nvSpPr>
        <p:spPr>
          <a:xfrm>
            <a:off x="17283112" y="9573972"/>
            <a:ext cx="492198" cy="392287"/>
          </a:xfrm>
          <a:prstGeom prst="rect">
            <a:avLst/>
          </a:prstGeom>
        </p:spPr>
        <p:txBody>
          <a:bodyPr lIns="0" tIns="0" rIns="0" bIns="0" rtlCol="0" anchor="t">
            <a:spAutoFit/>
          </a:bodyPr>
          <a:lstStyle/>
          <a:p>
            <a:pPr marL="0" lvl="0" indent="0" algn="l">
              <a:lnSpc>
                <a:spcPts val="3252"/>
              </a:lnSpc>
            </a:pPr>
            <a:r>
              <a:rPr lang="en-US" sz="2323" b="1" spc="116" dirty="0">
                <a:solidFill>
                  <a:srgbClr val="000000"/>
                </a:solidFill>
                <a:latin typeface="Helios Extended Bold"/>
                <a:ea typeface="Helios Extended Bold"/>
                <a:cs typeface="Helios Extended Bold"/>
                <a:sym typeface="Helios Extended Bold"/>
              </a:rPr>
              <a:t>12</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4016</TotalTime>
  <Words>4009</Words>
  <Application>Microsoft Macintosh PowerPoint</Application>
  <PresentationFormat>Custom</PresentationFormat>
  <Paragraphs>330</Paragraphs>
  <Slides>17</Slides>
  <Notes>17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17</vt:i4>
      </vt:variant>
    </vt:vector>
  </HeadingPairs>
  <TitlesOfParts>
    <vt:vector size="25" baseType="lpstr">
      <vt:lpstr>Helvetica</vt:lpstr>
      <vt:lpstr>Calibri</vt:lpstr>
      <vt:lpstr>Lato</vt:lpstr>
      <vt:lpstr>Aptos</vt:lpstr>
      <vt:lpstr>Helios Extended Bold</vt:lpstr>
      <vt:lpstr>Arial</vt:lpstr>
      <vt:lpstr>Heebo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Gender-Based Biological Pathways Differences in Gene Expression</dc:title>
  <cp:lastModifiedBy>Maayan Avittan</cp:lastModifiedBy>
  <cp:revision>35</cp:revision>
  <cp:lastPrinted>2024-09-19T16:18:17Z</cp:lastPrinted>
  <dcterms:created xsi:type="dcterms:W3CDTF">2006-08-16T00:00:00Z</dcterms:created>
  <dcterms:modified xsi:type="dcterms:W3CDTF">2024-09-21T17:52:45Z</dcterms:modified>
  <dc:identifier>DAGRBtJu8kc</dc:identifier>
</cp:coreProperties>
</file>